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7772400" cy="10693400"/>
  <p:notesSz cx="77724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32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84693" y="1824226"/>
            <a:ext cx="4092610" cy="778663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831710"/>
            <a:ext cx="5231506" cy="4871439"/>
          </a:xfrm>
        </p:spPr>
        <p:txBody>
          <a:bodyPr anchor="b">
            <a:normAutofit/>
          </a:bodyPr>
          <a:lstStyle>
            <a:lvl1pPr algn="l">
              <a:defRPr sz="374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90" y="5993587"/>
            <a:ext cx="4211113" cy="2983590"/>
          </a:xfrm>
        </p:spPr>
        <p:txBody>
          <a:bodyPr anchor="t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0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53390" y="831709"/>
            <a:ext cx="6865620" cy="487143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47702" y="5993585"/>
            <a:ext cx="6189132" cy="71289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6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0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831709"/>
            <a:ext cx="6865620" cy="4514991"/>
          </a:xfrm>
        </p:spPr>
        <p:txBody>
          <a:bodyPr anchor="ctr">
            <a:normAutofit/>
          </a:bodyPr>
          <a:lstStyle>
            <a:lvl1pPr algn="l">
              <a:defRPr sz="23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416040"/>
            <a:ext cx="5426019" cy="2970389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630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831709"/>
            <a:ext cx="5830819" cy="4514991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6780" y="5346700"/>
            <a:ext cx="5442097" cy="75249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706483"/>
            <a:ext cx="5425007" cy="2679946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94311" y="1108047"/>
            <a:ext cx="388721" cy="911817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316967"/>
            <a:ext cx="388721" cy="911817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187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5346700"/>
            <a:ext cx="5425007" cy="2646687"/>
          </a:xfrm>
        </p:spPr>
        <p:txBody>
          <a:bodyPr anchor="b">
            <a:normAutofit/>
          </a:bodyPr>
          <a:lstStyle>
            <a:lvl1pPr algn="l">
              <a:defRPr sz="23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8003647"/>
            <a:ext cx="5426019" cy="1382781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369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831709"/>
            <a:ext cx="5830818" cy="4514991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6059593"/>
            <a:ext cx="5425007" cy="163701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723011"/>
            <a:ext cx="5425006" cy="166341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94311" y="1108047"/>
            <a:ext cx="388721" cy="911817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316967"/>
            <a:ext cx="388721" cy="911817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9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831709"/>
            <a:ext cx="6396809" cy="451499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8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6125603"/>
            <a:ext cx="5425007" cy="13069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432577"/>
            <a:ext cx="5425006" cy="1953853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11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</p:spPr>
        <p:txBody>
          <a:bodyPr>
            <a:normAutofit/>
          </a:bodyPr>
          <a:lstStyle>
            <a:lvl1pPr algn="l">
              <a:defRPr sz="23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831711"/>
            <a:ext cx="5571637" cy="587477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037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1445" y="831709"/>
            <a:ext cx="1737565" cy="6891302"/>
          </a:xfrm>
        </p:spPr>
        <p:txBody>
          <a:bodyPr vert="eaVert">
            <a:normAutofit/>
          </a:bodyPr>
          <a:lstStyle>
            <a:lvl1pPr>
              <a:defRPr sz="23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831709"/>
            <a:ext cx="4972510" cy="855472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220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831709"/>
            <a:ext cx="5571637" cy="587477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2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3089204"/>
            <a:ext cx="5442098" cy="3617274"/>
          </a:xfrm>
        </p:spPr>
        <p:txBody>
          <a:bodyPr anchor="b">
            <a:normAutofit/>
          </a:bodyPr>
          <a:lstStyle>
            <a:lvl1pPr algn="l">
              <a:defRPr sz="27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996916"/>
            <a:ext cx="5442097" cy="2389513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3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53390" y="831709"/>
            <a:ext cx="3357472" cy="587477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831709"/>
            <a:ext cx="3356002" cy="58615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55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1" y="831709"/>
            <a:ext cx="3159336" cy="950524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" y="1782234"/>
            <a:ext cx="3353647" cy="492424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6764" y="883691"/>
            <a:ext cx="3199443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1782233"/>
            <a:ext cx="3363199" cy="491104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10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09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47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831709"/>
            <a:ext cx="2720340" cy="2376311"/>
          </a:xfrm>
        </p:spPr>
        <p:txBody>
          <a:bodyPr anchor="b">
            <a:normAutofit/>
          </a:bodyPr>
          <a:lstStyle>
            <a:lvl1pPr algn="l">
              <a:defRPr sz="1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89" y="831709"/>
            <a:ext cx="3772942" cy="855472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5867" y="3445655"/>
            <a:ext cx="2720340" cy="3260827"/>
          </a:xfrm>
        </p:spPr>
        <p:txBody>
          <a:bodyPr anchor="t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66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430" y="2257496"/>
            <a:ext cx="3028769" cy="1782233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47700" y="1425787"/>
            <a:ext cx="2788828" cy="74853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1623" y="4277360"/>
            <a:ext cx="3029590" cy="3247625"/>
          </a:xfrm>
        </p:spPr>
        <p:txBody>
          <a:bodyPr anchor="t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3390" y="9624061"/>
            <a:ext cx="4939965" cy="5693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01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670074" y="6072796"/>
            <a:ext cx="2099888" cy="414534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390" y="7010118"/>
            <a:ext cx="5571637" cy="23763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831711"/>
            <a:ext cx="5571637" cy="5874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5708" y="9624065"/>
            <a:ext cx="1020394" cy="5693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390" y="9624061"/>
            <a:ext cx="4939965" cy="5693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8263" y="8698294"/>
            <a:ext cx="728371" cy="1044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127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388620" rtl="0" eaLnBrk="1" latinLnBrk="0" hangingPunct="1">
        <a:spcBef>
          <a:spcPct val="0"/>
        </a:spcBef>
        <a:buNone/>
        <a:defRPr sz="27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3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927100"/>
            <a:ext cx="597217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100"/>
              </a:spcBef>
            </a:pPr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</a:t>
            </a:r>
            <a:r>
              <a:rPr lang="en-IN" sz="5400" dirty="0">
                <a:latin typeface="Arial"/>
                <a:cs typeface="Arial"/>
              </a:rPr>
              <a:t>4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0F50E5-D824-42BB-8DDE-4B537B6B4FBA}"/>
              </a:ext>
            </a:extLst>
          </p:cNvPr>
          <p:cNvSpPr/>
          <p:nvPr/>
        </p:nvSpPr>
        <p:spPr>
          <a:xfrm>
            <a:off x="322568" y="4885035"/>
            <a:ext cx="7127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AGRICULTURE CREDIT</a:t>
            </a:r>
          </a:p>
        </p:txBody>
      </p:sp>
    </p:spTree>
    <p:extLst>
      <p:ext uri="{BB962C8B-B14F-4D97-AF65-F5344CB8AC3E}">
        <p14:creationId xmlns:p14="http://schemas.microsoft.com/office/powerpoint/2010/main" val="390669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8652"/>
            <a:ext cx="5746115" cy="843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462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unproductive purposes. However,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LDCs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like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arrangement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may 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made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 providing such loans 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modest</a:t>
            </a:r>
            <a:r>
              <a:rPr sz="1500" spc="-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scale.</a:t>
            </a:r>
            <a:endParaRPr sz="1500">
              <a:latin typeface="Georgia"/>
              <a:cs typeface="Georgia"/>
            </a:endParaRPr>
          </a:p>
          <a:p>
            <a:pPr marL="12700" marR="42545">
              <a:lnSpc>
                <a:spcPct val="100000"/>
              </a:lnSpc>
              <a:spcBef>
                <a:spcPts val="144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As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subsidiary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measure,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control of the activities of moneylenders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 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necessary.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has been done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some States where sale of  land to moneylenders has been prohibited by</a:t>
            </a:r>
            <a:r>
              <a:rPr sz="1500" spc="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law.</a:t>
            </a:r>
            <a:endParaRPr sz="1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important to note that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abolition of bonded labour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liquidation of rural indebtedness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two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major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aspects of the  20-point Programme.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system of bonded labour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was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abolished  by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 Act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Parliament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1976. However,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seemed that the only  answer to the present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multi-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agency credit system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implementing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 new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multipurpose system with efficient</a:t>
            </a:r>
            <a:r>
              <a:rPr sz="1500" spc="-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management.</a:t>
            </a:r>
            <a:endParaRPr sz="1500">
              <a:latin typeface="Georgia"/>
              <a:cs typeface="Georgia"/>
            </a:endParaRPr>
          </a:p>
          <a:p>
            <a:pPr marL="12700" marR="22860">
              <a:lnSpc>
                <a:spcPct val="100000"/>
              </a:lnSpc>
              <a:spcBef>
                <a:spcPts val="1445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will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have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 devised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meet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for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consumption  loan of the farmers so that they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 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exploited by being paid low  wages or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low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returns on their products. Moreover,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RRBs,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if  properly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managed, can go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long way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solving the problem of rural  indebtedness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effective</a:t>
            </a:r>
            <a:r>
              <a:rPr sz="1500" spc="-2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manner.</a:t>
            </a:r>
            <a:endParaRPr sz="1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500" b="1" spc="-5" dirty="0">
                <a:latin typeface="Georgia"/>
                <a:cs typeface="Georgia"/>
              </a:rPr>
              <a:t>Conclusion:</a:t>
            </a:r>
            <a:endParaRPr sz="1500">
              <a:latin typeface="Georgia"/>
              <a:cs typeface="Georgia"/>
            </a:endParaRPr>
          </a:p>
          <a:p>
            <a:pPr marL="12700" marR="88900">
              <a:lnSpc>
                <a:spcPct val="100000"/>
              </a:lnSpc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Due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extension of institutional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facilities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since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1950-51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 monopoly position of the village moneylender has been challenged.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Due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progressive institutionalization of credit,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private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sources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now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meet barely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20%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the short-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medium-term credit needs  of the</a:t>
            </a:r>
            <a:r>
              <a:rPr sz="1500" spc="-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farmers.</a:t>
            </a:r>
            <a:endParaRPr sz="1500">
              <a:latin typeface="Georgia"/>
              <a:cs typeface="Georgia"/>
            </a:endParaRPr>
          </a:p>
          <a:p>
            <a:pPr marL="12700" marR="18415">
              <a:lnSpc>
                <a:spcPct val="100000"/>
              </a:lnSpc>
              <a:spcBef>
                <a:spcPts val="144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other words, institutional sources meet about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80%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such needs.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But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Agricultural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Review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Committee headed by Prof.</a:t>
            </a:r>
            <a:r>
              <a:rPr sz="1500" spc="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A.</a:t>
            </a:r>
            <a:endParaRPr sz="1500">
              <a:latin typeface="Georgia"/>
              <a:cs typeface="Georgia"/>
            </a:endParaRPr>
          </a:p>
          <a:p>
            <a:pPr marL="12700" marR="19050">
              <a:lnSpc>
                <a:spcPct val="100000"/>
              </a:lnSpc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M. Khusro,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its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report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submitted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August 1989, commented that  despite the disappearance of dual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financial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system, moneylenders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still operating their business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rural</a:t>
            </a:r>
            <a:r>
              <a:rPr sz="1500" spc="-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India.</a:t>
            </a:r>
            <a:endParaRPr sz="1500">
              <a:latin typeface="Georgia"/>
              <a:cs typeface="Georgia"/>
            </a:endParaRPr>
          </a:p>
          <a:p>
            <a:pPr marL="12700" marR="205740">
              <a:lnSpc>
                <a:spcPct val="100000"/>
              </a:lnSpc>
              <a:spcBef>
                <a:spcPts val="1445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One recent study of the Reserve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Bank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admitted that rural  households still rely on informal credit markets for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60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70% of  their credit needs even though interest rates charged are typically  over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30%. This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due to apathy of State-owned commercial banks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providing credit to poor peasants.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Actually,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big landlords</a:t>
            </a:r>
            <a:r>
              <a:rPr sz="1500" spc="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8652"/>
            <a:ext cx="5723255" cy="4735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capable of obtaining more loans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advances from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various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institutions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their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own favour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at 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expense of the poor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 farmers.</a:t>
            </a:r>
            <a:endParaRPr sz="1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Despite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huge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increase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overall agricultural credit,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there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a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serious problem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over-dues which has been inhibiting credit  expansion 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one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hand 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economic viability of the lending  institutions, mainly the co-operatives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regional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rural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banks on  the other.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waiver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agricultural loans to the tune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of Rs.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10,000  crores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1990-91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has virtually stopped the credit cycle.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If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.prac-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tice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continued in the future too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rural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expansion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will take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back seat.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But, if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emphasis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be given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agricultural sector, lending institutions will be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under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more pressure.</a:t>
            </a:r>
            <a:endParaRPr sz="1500">
              <a:latin typeface="Georgia"/>
              <a:cs typeface="Georgia"/>
            </a:endParaRPr>
          </a:p>
          <a:p>
            <a:pPr marL="12700" marR="67945">
              <a:lnSpc>
                <a:spcPct val="100000"/>
              </a:lnSpc>
              <a:spcBef>
                <a:spcPts val="1445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Above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all,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small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marginal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farmers still remain unworthy  borrowers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banking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parlance, though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was hoped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time  of nationalisation that these banks would take care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credit  needs of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farmers.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Their dependence on informal markets after  50 years of planning does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augur well.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quantitative  expansion of institutional sources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hide all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these facts. From the  qualitative angle, their performance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subject to serious</a:t>
            </a:r>
            <a:r>
              <a:rPr sz="1500" spc="2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scrutiny.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29" y="889508"/>
            <a:ext cx="5972175" cy="621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AGRICULTURAL CREDIT-MEANING, DEFINITION, NEED </a:t>
            </a:r>
            <a:r>
              <a:rPr sz="1100" b="1" spc="-15" dirty="0">
                <a:latin typeface="Arial"/>
                <a:cs typeface="Arial"/>
              </a:rPr>
              <a:t>AND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CLASSIFICATION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Definition</a:t>
            </a:r>
            <a:endParaRPr sz="1100">
              <a:latin typeface="Arial"/>
              <a:cs typeface="Arial"/>
            </a:endParaRPr>
          </a:p>
          <a:p>
            <a:pPr marL="12700" marR="6985" indent="457200" algn="just">
              <a:lnSpc>
                <a:spcPct val="143600"/>
              </a:lnSpc>
              <a:spcBef>
                <a:spcPts val="15"/>
              </a:spcBef>
            </a:pPr>
            <a:r>
              <a:rPr sz="1100" spc="-5" dirty="0">
                <a:latin typeface="Arial"/>
                <a:cs typeface="Arial"/>
              </a:rPr>
              <a:t>Credit is obtaining control over </a:t>
            </a:r>
            <a:r>
              <a:rPr sz="1100" dirty="0">
                <a:latin typeface="Arial"/>
                <a:cs typeface="Arial"/>
              </a:rPr>
              <a:t>the use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money at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present </a:t>
            </a:r>
            <a:r>
              <a:rPr sz="110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in exchange </a:t>
            </a:r>
            <a:r>
              <a:rPr sz="1100" dirty="0">
                <a:latin typeface="Arial"/>
                <a:cs typeface="Arial"/>
              </a:rPr>
              <a:t>for a  </a:t>
            </a:r>
            <a:r>
              <a:rPr sz="1100" spc="-5" dirty="0">
                <a:latin typeface="Arial"/>
                <a:cs typeface="Arial"/>
              </a:rPr>
              <a:t>promise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repay it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5" dirty="0">
                <a:latin typeface="Arial"/>
                <a:cs typeface="Arial"/>
              </a:rPr>
              <a:t>some </a:t>
            </a:r>
            <a:r>
              <a:rPr sz="1100" dirty="0">
                <a:latin typeface="Arial"/>
                <a:cs typeface="Arial"/>
              </a:rPr>
              <a:t>future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12700" marR="8255" indent="457200" algn="just">
              <a:lnSpc>
                <a:spcPct val="1436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Credit is also defined </a:t>
            </a:r>
            <a:r>
              <a:rPr sz="1100" spc="-10" dirty="0">
                <a:latin typeface="Arial"/>
                <a:cs typeface="Arial"/>
              </a:rPr>
              <a:t>as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device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facilitating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temporary transfer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purchasing  power </a:t>
            </a:r>
            <a:r>
              <a:rPr sz="1100" dirty="0">
                <a:latin typeface="Arial"/>
                <a:cs typeface="Arial"/>
              </a:rPr>
              <a:t>from those </a:t>
            </a:r>
            <a:r>
              <a:rPr sz="1100" spc="-10" dirty="0">
                <a:latin typeface="Arial"/>
                <a:cs typeface="Arial"/>
              </a:rPr>
              <a:t>who </a:t>
            </a:r>
            <a:r>
              <a:rPr sz="1100" spc="-5" dirty="0">
                <a:latin typeface="Arial"/>
                <a:cs typeface="Arial"/>
              </a:rPr>
              <a:t>have surpluses of it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those </a:t>
            </a:r>
            <a:r>
              <a:rPr sz="1100" spc="-10" dirty="0">
                <a:latin typeface="Arial"/>
                <a:cs typeface="Arial"/>
              </a:rPr>
              <a:t>who </a:t>
            </a:r>
            <a:r>
              <a:rPr sz="110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in need of it. Thus, credit involves </a:t>
            </a:r>
            <a:r>
              <a:rPr sz="1100" dirty="0">
                <a:latin typeface="Arial"/>
                <a:cs typeface="Arial"/>
              </a:rPr>
              <a:t>a  </a:t>
            </a:r>
            <a:r>
              <a:rPr sz="1100" spc="-5" dirty="0">
                <a:latin typeface="Arial"/>
                <a:cs typeface="Arial"/>
              </a:rPr>
              <a:t>temporary transfer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wealth.</a:t>
            </a:r>
            <a:endParaRPr sz="1100">
              <a:latin typeface="Arial"/>
              <a:cs typeface="Arial"/>
            </a:endParaRPr>
          </a:p>
          <a:p>
            <a:pPr marL="12700" marR="7620" indent="457200" algn="just">
              <a:lnSpc>
                <a:spcPct val="143600"/>
              </a:lnSpc>
            </a:pPr>
            <a:r>
              <a:rPr sz="1100" spc="-5" dirty="0">
                <a:latin typeface="Arial"/>
                <a:cs typeface="Arial"/>
              </a:rPr>
              <a:t>Agricultural Credit is the amount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investment funds made </a:t>
            </a:r>
            <a:r>
              <a:rPr sz="1100" spc="-10" dirty="0">
                <a:latin typeface="Arial"/>
                <a:cs typeface="Arial"/>
              </a:rPr>
              <a:t>available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agricultural  production from resources outside </a:t>
            </a:r>
            <a:r>
              <a:rPr sz="1100" dirty="0">
                <a:latin typeface="Arial"/>
                <a:cs typeface="Arial"/>
              </a:rPr>
              <a:t>the farm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sector.</a:t>
            </a:r>
            <a:endParaRPr sz="1100">
              <a:latin typeface="Arial"/>
              <a:cs typeface="Arial"/>
            </a:endParaRPr>
          </a:p>
          <a:p>
            <a:pPr marL="12700" marR="8255" indent="457200" algn="just">
              <a:lnSpc>
                <a:spcPct val="143600"/>
              </a:lnSpc>
            </a:pPr>
            <a:r>
              <a:rPr sz="1100" spc="-5" dirty="0">
                <a:latin typeface="Arial"/>
                <a:cs typeface="Arial"/>
              </a:rPr>
              <a:t>Agricultural Finance is considered as separate field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study dealing with lending and  borrowing by organizations 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farmers.</a:t>
            </a:r>
            <a:endParaRPr sz="1100">
              <a:latin typeface="Arial"/>
              <a:cs typeface="Arial"/>
            </a:endParaRPr>
          </a:p>
          <a:p>
            <a:pPr marL="12700" marR="8255" indent="457200" algn="just">
              <a:lnSpc>
                <a:spcPct val="143600"/>
              </a:lnSpc>
            </a:pPr>
            <a:r>
              <a:rPr sz="1100" spc="-5" dirty="0">
                <a:latin typeface="Arial"/>
                <a:cs typeface="Arial"/>
              </a:rPr>
              <a:t>Hopkin </a:t>
            </a:r>
            <a:r>
              <a:rPr sz="1100" spc="-10" dirty="0">
                <a:latin typeface="Arial"/>
                <a:cs typeface="Arial"/>
              </a:rPr>
              <a:t>et </a:t>
            </a:r>
            <a:r>
              <a:rPr sz="1100" spc="-5" dirty="0">
                <a:latin typeface="Arial"/>
                <a:cs typeface="Arial"/>
              </a:rPr>
              <a:t>al referred agricultural </a:t>
            </a:r>
            <a:r>
              <a:rPr sz="1100" dirty="0">
                <a:latin typeface="Arial"/>
                <a:cs typeface="Arial"/>
              </a:rPr>
              <a:t>finance </a:t>
            </a:r>
            <a:r>
              <a:rPr sz="1100" spc="-5" dirty="0">
                <a:latin typeface="Arial"/>
                <a:cs typeface="Arial"/>
              </a:rPr>
              <a:t>as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means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acquiring and control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assets,  ownership by </a:t>
            </a:r>
            <a:r>
              <a:rPr sz="1100" dirty="0">
                <a:latin typeface="Arial"/>
                <a:cs typeface="Arial"/>
              </a:rPr>
              <a:t>cash </a:t>
            </a:r>
            <a:r>
              <a:rPr sz="1100" spc="-5" dirty="0">
                <a:latin typeface="Arial"/>
                <a:cs typeface="Arial"/>
              </a:rPr>
              <a:t>purchase or borrowing or leasing or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custom-hiring.</a:t>
            </a:r>
            <a:endParaRPr sz="1100">
              <a:latin typeface="Arial"/>
              <a:cs typeface="Arial"/>
            </a:endParaRPr>
          </a:p>
          <a:p>
            <a:pPr marL="12700" marR="5080" indent="457200" algn="just">
              <a:lnSpc>
                <a:spcPct val="143600"/>
              </a:lnSpc>
              <a:spcBef>
                <a:spcPts val="15"/>
              </a:spcBef>
            </a:pPr>
            <a:r>
              <a:rPr sz="1100" dirty="0">
                <a:latin typeface="Arial"/>
                <a:cs typeface="Arial"/>
              </a:rPr>
              <a:t>Warren F.Lee </a:t>
            </a:r>
            <a:r>
              <a:rPr sz="1100" spc="-5" dirty="0">
                <a:latin typeface="Arial"/>
                <a:cs typeface="Arial"/>
              </a:rPr>
              <a:t>et al defined Agricultural Finance </a:t>
            </a:r>
            <a:r>
              <a:rPr sz="1100" spc="-10" dirty="0">
                <a:latin typeface="Arial"/>
                <a:cs typeface="Arial"/>
              </a:rPr>
              <a:t>as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economic </a:t>
            </a:r>
            <a:r>
              <a:rPr sz="1100" dirty="0">
                <a:latin typeface="Arial"/>
                <a:cs typeface="Arial"/>
              </a:rPr>
              <a:t>study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acquisition  and </a:t>
            </a:r>
            <a:r>
              <a:rPr sz="1100" dirty="0">
                <a:latin typeface="Arial"/>
                <a:cs typeface="Arial"/>
              </a:rPr>
              <a:t>use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capital in agriculture. It deals with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supply of and demand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funds in </a:t>
            </a:r>
            <a:r>
              <a:rPr sz="1100" dirty="0">
                <a:latin typeface="Arial"/>
                <a:cs typeface="Arial"/>
              </a:rPr>
              <a:t>the agricul-  tural </a:t>
            </a:r>
            <a:r>
              <a:rPr sz="1100" spc="-5" dirty="0">
                <a:latin typeface="Arial"/>
                <a:cs typeface="Arial"/>
              </a:rPr>
              <a:t>sector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economy.</a:t>
            </a:r>
            <a:endParaRPr sz="1100">
              <a:latin typeface="Arial"/>
              <a:cs typeface="Arial"/>
            </a:endParaRPr>
          </a:p>
          <a:p>
            <a:pPr marL="12700" marR="8890" indent="457200" algn="just">
              <a:lnSpc>
                <a:spcPct val="143600"/>
              </a:lnSpc>
            </a:pPr>
            <a:r>
              <a:rPr sz="1100" spc="-5" dirty="0">
                <a:latin typeface="Arial"/>
                <a:cs typeface="Arial"/>
              </a:rPr>
              <a:t>According </a:t>
            </a:r>
            <a:r>
              <a:rPr sz="1100" dirty="0">
                <a:latin typeface="Arial"/>
                <a:cs typeface="Arial"/>
              </a:rPr>
              <a:t>to William G. </a:t>
            </a:r>
            <a:r>
              <a:rPr sz="1100" spc="-5" dirty="0">
                <a:latin typeface="Arial"/>
                <a:cs typeface="Arial"/>
              </a:rPr>
              <a:t>Murray, agricultural finance is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economic study of borrowing 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funds by </a:t>
            </a:r>
            <a:r>
              <a:rPr sz="1100" dirty="0">
                <a:latin typeface="Arial"/>
                <a:cs typeface="Arial"/>
              </a:rPr>
              <a:t>farmers;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organization and operation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farm lending agencies; and </a:t>
            </a:r>
            <a:r>
              <a:rPr sz="1100" spc="-10" dirty="0">
                <a:latin typeface="Arial"/>
                <a:cs typeface="Arial"/>
              </a:rPr>
              <a:t>of  </a:t>
            </a:r>
            <a:r>
              <a:rPr sz="1100" spc="-5" dirty="0">
                <a:latin typeface="Arial"/>
                <a:cs typeface="Arial"/>
              </a:rPr>
              <a:t>society's interest in credit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agriculture.</a:t>
            </a:r>
            <a:endParaRPr sz="1100">
              <a:latin typeface="Arial"/>
              <a:cs typeface="Arial"/>
            </a:endParaRPr>
          </a:p>
          <a:p>
            <a:pPr marL="12700" marR="9525" indent="457200" algn="just">
              <a:lnSpc>
                <a:spcPct val="143600"/>
              </a:lnSpc>
            </a:pPr>
            <a:r>
              <a:rPr sz="1100" spc="-5" dirty="0">
                <a:latin typeface="Arial"/>
                <a:cs typeface="Arial"/>
              </a:rPr>
              <a:t>Farm Finance is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branch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agricultural economics </a:t>
            </a:r>
            <a:r>
              <a:rPr sz="1100" spc="-10" dirty="0">
                <a:latin typeface="Arial"/>
                <a:cs typeface="Arial"/>
              </a:rPr>
              <a:t>which </a:t>
            </a:r>
            <a:r>
              <a:rPr sz="1100" spc="-5" dirty="0">
                <a:latin typeface="Arial"/>
                <a:cs typeface="Arial"/>
              </a:rPr>
              <a:t>deals with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provision and  management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services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financial resources related </a:t>
            </a:r>
            <a:r>
              <a:rPr sz="1100" dirty="0">
                <a:latin typeface="Arial"/>
                <a:cs typeface="Arial"/>
              </a:rPr>
              <a:t>to the </a:t>
            </a:r>
            <a:r>
              <a:rPr sz="1100" spc="-10" dirty="0">
                <a:latin typeface="Arial"/>
                <a:cs typeface="Arial"/>
              </a:rPr>
              <a:t>individual </a:t>
            </a:r>
            <a:r>
              <a:rPr sz="1100" spc="-5" dirty="0">
                <a:latin typeface="Arial"/>
                <a:cs typeface="Arial"/>
              </a:rPr>
              <a:t>farm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units.</a:t>
            </a:r>
            <a:endParaRPr sz="1100">
              <a:latin typeface="Arial"/>
              <a:cs typeface="Arial"/>
            </a:endParaRPr>
          </a:p>
          <a:p>
            <a:pPr marL="12700" indent="456565" algn="just">
              <a:lnSpc>
                <a:spcPct val="100000"/>
              </a:lnSpc>
              <a:spcBef>
                <a:spcPts val="575"/>
              </a:spcBef>
            </a:pPr>
            <a:r>
              <a:rPr sz="1100" spc="-5" dirty="0">
                <a:latin typeface="Arial"/>
                <a:cs typeface="Arial"/>
              </a:rPr>
              <a:t>Farm </a:t>
            </a:r>
            <a:r>
              <a:rPr sz="1100" dirty="0">
                <a:latin typeface="Arial"/>
                <a:cs typeface="Arial"/>
              </a:rPr>
              <a:t>finance can </a:t>
            </a:r>
            <a:r>
              <a:rPr sz="1100" spc="-5" dirty="0">
                <a:latin typeface="Arial"/>
                <a:cs typeface="Arial"/>
              </a:rPr>
              <a:t>also be defined as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amount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funds </a:t>
            </a:r>
            <a:r>
              <a:rPr sz="1100" spc="-5" dirty="0">
                <a:latin typeface="Arial"/>
                <a:cs typeface="Arial"/>
              </a:rPr>
              <a:t>obtained </a:t>
            </a:r>
            <a:r>
              <a:rPr sz="1100" dirty="0">
                <a:latin typeface="Arial"/>
                <a:cs typeface="Arial"/>
              </a:rPr>
              <a:t>from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off-farm</a:t>
            </a:r>
            <a:endParaRPr sz="1100">
              <a:latin typeface="Arial"/>
              <a:cs typeface="Arial"/>
            </a:endParaRPr>
          </a:p>
          <a:p>
            <a:pPr marL="12700" marR="12065" algn="just">
              <a:lnSpc>
                <a:spcPct val="1436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sources </a:t>
            </a:r>
            <a:r>
              <a:rPr sz="1100" dirty="0">
                <a:latin typeface="Arial"/>
                <a:cs typeface="Arial"/>
              </a:rPr>
              <a:t>for use </a:t>
            </a:r>
            <a:r>
              <a:rPr sz="1100" spc="-5" dirty="0">
                <a:latin typeface="Arial"/>
                <a:cs typeface="Arial"/>
              </a:rPr>
              <a:t>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farm, repayable in </a:t>
            </a:r>
            <a:r>
              <a:rPr sz="1100" dirty="0">
                <a:latin typeface="Arial"/>
                <a:cs typeface="Arial"/>
              </a:rPr>
              <a:t>future </a:t>
            </a:r>
            <a:r>
              <a:rPr sz="1100" spc="-5" dirty="0">
                <a:latin typeface="Arial"/>
                <a:cs typeface="Arial"/>
              </a:rPr>
              <a:t>with an interest agreed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either explicitly or  implicitly.</a:t>
            </a:r>
            <a:endParaRPr sz="1100">
              <a:latin typeface="Arial"/>
              <a:cs typeface="Arial"/>
            </a:endParaRPr>
          </a:p>
          <a:p>
            <a:pPr marL="52069" algn="just">
              <a:lnSpc>
                <a:spcPct val="100000"/>
              </a:lnSpc>
              <a:spcBef>
                <a:spcPts val="565"/>
              </a:spcBef>
            </a:pPr>
            <a:r>
              <a:rPr sz="1100" b="1" spc="-5" dirty="0">
                <a:latin typeface="Arial"/>
                <a:cs typeface="Arial"/>
              </a:rPr>
              <a:t>Farm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Finance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6251" y="8117931"/>
            <a:ext cx="1555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Arial"/>
                <a:cs typeface="Arial"/>
              </a:rPr>
              <a:t>iii.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8539" y="7082495"/>
            <a:ext cx="5653405" cy="195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635" marR="6350" indent="-299085">
              <a:lnSpc>
                <a:spcPct val="143600"/>
              </a:lnSpc>
              <a:spcBef>
                <a:spcPts val="100"/>
              </a:spcBef>
              <a:buAutoNum type="romanLcPeriod"/>
              <a:tabLst>
                <a:tab pos="381635" algn="l"/>
                <a:tab pos="382270" algn="l"/>
              </a:tabLst>
            </a:pPr>
            <a:r>
              <a:rPr sz="1100" spc="-5" dirty="0">
                <a:latin typeface="Arial"/>
                <a:cs typeface="Arial"/>
              </a:rPr>
              <a:t>is not meant merely </a:t>
            </a:r>
            <a:r>
              <a:rPr sz="1100" dirty="0">
                <a:latin typeface="Arial"/>
                <a:cs typeface="Arial"/>
              </a:rPr>
              <a:t>for more </a:t>
            </a:r>
            <a:r>
              <a:rPr sz="1100" spc="-5" dirty="0">
                <a:latin typeface="Arial"/>
                <a:cs typeface="Arial"/>
              </a:rPr>
              <a:t>production but also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raise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productivity of </a:t>
            </a:r>
            <a:r>
              <a:rPr sz="1100" dirty="0">
                <a:latin typeface="Arial"/>
                <a:cs typeface="Arial"/>
              </a:rPr>
              <a:t>farm  </a:t>
            </a:r>
            <a:r>
              <a:rPr sz="1100" spc="-5" dirty="0">
                <a:latin typeface="Arial"/>
                <a:cs typeface="Arial"/>
              </a:rPr>
              <a:t>resources;</a:t>
            </a:r>
            <a:endParaRPr sz="1100">
              <a:latin typeface="Arial"/>
              <a:cs typeface="Arial"/>
            </a:endParaRPr>
          </a:p>
          <a:p>
            <a:pPr marL="381000" marR="5080" indent="-329565">
              <a:lnSpc>
                <a:spcPct val="143600"/>
              </a:lnSpc>
              <a:buAutoNum type="romanLcPeriod"/>
              <a:tabLst>
                <a:tab pos="381000" algn="l"/>
                <a:tab pos="381635" algn="l"/>
              </a:tabLst>
            </a:pPr>
            <a:r>
              <a:rPr sz="1100" spc="-5" dirty="0">
                <a:latin typeface="Arial"/>
                <a:cs typeface="Arial"/>
              </a:rPr>
              <a:t>not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mere loan or advance </a:t>
            </a:r>
            <a:r>
              <a:rPr sz="1100" dirty="0">
                <a:latin typeface="Arial"/>
                <a:cs typeface="Arial"/>
              </a:rPr>
              <a:t>, </a:t>
            </a:r>
            <a:r>
              <a:rPr sz="1100" spc="-5" dirty="0">
                <a:latin typeface="Arial"/>
                <a:cs typeface="Arial"/>
              </a:rPr>
              <a:t>but it is an instrument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promote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well </a:t>
            </a:r>
            <a:r>
              <a:rPr sz="1100" spc="-5" dirty="0">
                <a:latin typeface="Arial"/>
                <a:cs typeface="Arial"/>
              </a:rPr>
              <a:t>being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 </a:t>
            </a:r>
            <a:r>
              <a:rPr sz="1100" spc="-5" dirty="0">
                <a:latin typeface="Arial"/>
                <a:cs typeface="Arial"/>
              </a:rPr>
              <a:t>farming community;</a:t>
            </a:r>
            <a:endParaRPr sz="1100">
              <a:latin typeface="Arial"/>
              <a:cs typeface="Arial"/>
            </a:endParaRPr>
          </a:p>
          <a:p>
            <a:pPr marL="381000" marR="7620">
              <a:lnSpc>
                <a:spcPct val="143600"/>
              </a:lnSpc>
            </a:pPr>
            <a:r>
              <a:rPr sz="1100" spc="-5" dirty="0">
                <a:latin typeface="Arial"/>
                <a:cs typeface="Arial"/>
              </a:rPr>
              <a:t>is not </a:t>
            </a:r>
            <a:r>
              <a:rPr sz="1100" dirty="0">
                <a:latin typeface="Arial"/>
                <a:cs typeface="Arial"/>
              </a:rPr>
              <a:t>just a </a:t>
            </a:r>
            <a:r>
              <a:rPr sz="1100" spc="-5" dirty="0">
                <a:latin typeface="Arial"/>
                <a:cs typeface="Arial"/>
              </a:rPr>
              <a:t>science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manage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money, but is an applied science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allocating  </a:t>
            </a:r>
            <a:r>
              <a:rPr sz="1100" dirty="0">
                <a:latin typeface="Arial"/>
                <a:cs typeface="Arial"/>
              </a:rPr>
              <a:t>scarce </a:t>
            </a:r>
            <a:r>
              <a:rPr sz="1100" spc="-5" dirty="0">
                <a:latin typeface="Arial"/>
                <a:cs typeface="Arial"/>
              </a:rPr>
              <a:t>resources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derive </a:t>
            </a:r>
            <a:r>
              <a:rPr sz="1100" spc="-5" dirty="0">
                <a:latin typeface="Arial"/>
                <a:cs typeface="Arial"/>
              </a:rPr>
              <a:t>optimum output;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381000" marR="5715" indent="-368935">
              <a:lnSpc>
                <a:spcPct val="143600"/>
              </a:lnSpc>
              <a:spcBef>
                <a:spcPts val="10"/>
              </a:spcBef>
              <a:tabLst>
                <a:tab pos="381000" algn="l"/>
              </a:tabLst>
            </a:pPr>
            <a:r>
              <a:rPr sz="1100" spc="-10" dirty="0">
                <a:latin typeface="Arial"/>
                <a:cs typeface="Arial"/>
              </a:rPr>
              <a:t>iv.	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mere social obligation 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society; but it is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lever </a:t>
            </a:r>
            <a:r>
              <a:rPr sz="1100" spc="-5" dirty="0">
                <a:latin typeface="Arial"/>
                <a:cs typeface="Arial"/>
              </a:rPr>
              <a:t>with backward and  forward linkages </a:t>
            </a:r>
            <a:r>
              <a:rPr sz="1100" dirty="0">
                <a:latin typeface="Arial"/>
                <a:cs typeface="Arial"/>
              </a:rPr>
              <a:t>to the </a:t>
            </a:r>
            <a:r>
              <a:rPr sz="1100" spc="-5" dirty="0">
                <a:latin typeface="Arial"/>
                <a:cs typeface="Arial"/>
              </a:rPr>
              <a:t>economic development both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dirty="0">
                <a:latin typeface="Arial"/>
                <a:cs typeface="Arial"/>
              </a:rPr>
              <a:t>toe </a:t>
            </a:r>
            <a:r>
              <a:rPr sz="1100" spc="-5" dirty="0">
                <a:latin typeface="Arial"/>
                <a:cs typeface="Arial"/>
              </a:rPr>
              <a:t>micro and macro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level.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1" y="1059281"/>
            <a:ext cx="5968365" cy="291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At </a:t>
            </a:r>
            <a:r>
              <a:rPr sz="1100" dirty="0">
                <a:latin typeface="Arial"/>
                <a:cs typeface="Arial"/>
              </a:rPr>
              <a:t>macro </a:t>
            </a:r>
            <a:r>
              <a:rPr sz="1100" spc="-10" dirty="0">
                <a:latin typeface="Arial"/>
                <a:cs typeface="Arial"/>
              </a:rPr>
              <a:t>level, </a:t>
            </a:r>
            <a:r>
              <a:rPr sz="1100" dirty="0">
                <a:latin typeface="Arial"/>
                <a:cs typeface="Arial"/>
              </a:rPr>
              <a:t>farm </a:t>
            </a:r>
            <a:r>
              <a:rPr sz="1100" spc="-5" dirty="0">
                <a:latin typeface="Arial"/>
                <a:cs typeface="Arial"/>
              </a:rPr>
              <a:t>finance </a:t>
            </a:r>
            <a:r>
              <a:rPr sz="110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be defined as </a:t>
            </a:r>
            <a:r>
              <a:rPr sz="1100" dirty="0">
                <a:latin typeface="Arial"/>
                <a:cs typeface="Arial"/>
              </a:rPr>
              <a:t>the study </a:t>
            </a:r>
            <a:r>
              <a:rPr sz="1100" spc="-5" dirty="0">
                <a:latin typeface="Arial"/>
                <a:cs typeface="Arial"/>
              </a:rPr>
              <a:t>of impact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finance (extended </a:t>
            </a:r>
            <a:r>
              <a:rPr sz="1100" dirty="0">
                <a:latin typeface="Arial"/>
                <a:cs typeface="Arial"/>
              </a:rPr>
              <a:t>to the  </a:t>
            </a:r>
            <a:r>
              <a:rPr sz="1100" spc="-5" dirty="0">
                <a:latin typeface="Arial"/>
                <a:cs typeface="Arial"/>
              </a:rPr>
              <a:t>farmers by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intermediaries) on agricultural sector and also 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economy as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whole. </a:t>
            </a:r>
            <a:r>
              <a:rPr sz="1100" spc="-5" dirty="0">
                <a:latin typeface="Arial"/>
                <a:cs typeface="Arial"/>
              </a:rPr>
              <a:t>At  micro </a:t>
            </a:r>
            <a:r>
              <a:rPr sz="1100" spc="-10" dirty="0">
                <a:latin typeface="Arial"/>
                <a:cs typeface="Arial"/>
              </a:rPr>
              <a:t>level, </a:t>
            </a:r>
            <a:r>
              <a:rPr sz="1100" spc="-5" dirty="0">
                <a:latin typeface="Arial"/>
                <a:cs typeface="Arial"/>
              </a:rPr>
              <a:t>farm finance </a:t>
            </a:r>
            <a:r>
              <a:rPr sz="110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be defined as the </a:t>
            </a:r>
            <a:r>
              <a:rPr sz="1100" dirty="0">
                <a:latin typeface="Arial"/>
                <a:cs typeface="Arial"/>
              </a:rPr>
              <a:t>study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these </a:t>
            </a:r>
            <a:r>
              <a:rPr sz="1100" spc="-5" dirty="0">
                <a:latin typeface="Arial"/>
                <a:cs typeface="Arial"/>
              </a:rPr>
              <a:t>intermediaries </a:t>
            </a:r>
            <a:r>
              <a:rPr sz="1100" spc="-10" dirty="0">
                <a:latin typeface="Arial"/>
                <a:cs typeface="Arial"/>
              </a:rPr>
              <a:t>who </a:t>
            </a:r>
            <a:r>
              <a:rPr sz="1100" spc="-5" dirty="0">
                <a:latin typeface="Arial"/>
                <a:cs typeface="Arial"/>
              </a:rPr>
              <a:t>extend  </a:t>
            </a:r>
            <a:r>
              <a:rPr sz="1100" dirty="0">
                <a:latin typeface="Arial"/>
                <a:cs typeface="Arial"/>
              </a:rPr>
              <a:t>finance to the </a:t>
            </a:r>
            <a:r>
              <a:rPr sz="1100" spc="-5" dirty="0">
                <a:latin typeface="Arial"/>
                <a:cs typeface="Arial"/>
              </a:rPr>
              <a:t>farming sector and obtain their </a:t>
            </a:r>
            <a:r>
              <a:rPr sz="1100" spc="-10" dirty="0">
                <a:latin typeface="Arial"/>
                <a:cs typeface="Arial"/>
              </a:rPr>
              <a:t>loanable </a:t>
            </a:r>
            <a:r>
              <a:rPr sz="1100" dirty="0">
                <a:latin typeface="Arial"/>
                <a:cs typeface="Arial"/>
              </a:rPr>
              <a:t>funds </a:t>
            </a:r>
            <a:r>
              <a:rPr sz="1100" spc="-5" dirty="0">
                <a:latin typeface="Arial"/>
                <a:cs typeface="Arial"/>
              </a:rPr>
              <a:t>from financial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markets.</a:t>
            </a:r>
            <a:endParaRPr sz="11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5"/>
              </a:spcBef>
            </a:pPr>
            <a:r>
              <a:rPr sz="1100" spc="-5" dirty="0">
                <a:latin typeface="Arial"/>
                <a:cs typeface="Arial"/>
              </a:rPr>
              <a:t>Thus, farm finance should have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following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features:</a:t>
            </a:r>
            <a:endParaRPr sz="1100">
              <a:latin typeface="Arial"/>
              <a:cs typeface="Arial"/>
            </a:endParaRPr>
          </a:p>
          <a:p>
            <a:pPr marL="698500" indent="-299720">
              <a:lnSpc>
                <a:spcPct val="100000"/>
              </a:lnSpc>
              <a:spcBef>
                <a:spcPts val="575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sz="1100" dirty="0">
                <a:latin typeface="Arial"/>
                <a:cs typeface="Arial"/>
              </a:rPr>
              <a:t>finance </a:t>
            </a:r>
            <a:r>
              <a:rPr sz="1100" spc="-5" dirty="0">
                <a:latin typeface="Arial"/>
                <a:cs typeface="Arial"/>
              </a:rPr>
              <a:t>should be extended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farmers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farm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activities;</a:t>
            </a:r>
            <a:endParaRPr sz="1100">
              <a:latin typeface="Arial"/>
              <a:cs typeface="Arial"/>
            </a:endParaRPr>
          </a:p>
          <a:p>
            <a:pPr marL="698500" marR="5080" indent="-329565">
              <a:lnSpc>
                <a:spcPct val="143600"/>
              </a:lnSpc>
              <a:buAutoNum type="romanLcPeriod"/>
              <a:tabLst>
                <a:tab pos="698500" algn="l"/>
                <a:tab pos="699135" algn="l"/>
              </a:tabLst>
            </a:pPr>
            <a:r>
              <a:rPr sz="1100" dirty="0">
                <a:latin typeface="Arial"/>
                <a:cs typeface="Arial"/>
              </a:rPr>
              <a:t>finance </a:t>
            </a:r>
            <a:r>
              <a:rPr sz="1100" spc="-5" dirty="0">
                <a:latin typeface="Arial"/>
                <a:cs typeface="Arial"/>
              </a:rPr>
              <a:t>should stimulate tie productivities of farm resources resulting in higher  economic returns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investment;</a:t>
            </a:r>
            <a:endParaRPr sz="1100">
              <a:latin typeface="Arial"/>
              <a:cs typeface="Arial"/>
            </a:endParaRPr>
          </a:p>
          <a:p>
            <a:pPr marL="698500" indent="-361950">
              <a:lnSpc>
                <a:spcPct val="100000"/>
              </a:lnSpc>
              <a:spcBef>
                <a:spcPts val="575"/>
              </a:spcBef>
              <a:buAutoNum type="romanLcPeriod"/>
              <a:tabLst>
                <a:tab pos="698500" algn="l"/>
                <a:tab pos="699135" algn="l"/>
              </a:tabLst>
            </a:pPr>
            <a:r>
              <a:rPr sz="1100" dirty="0">
                <a:latin typeface="Arial"/>
                <a:cs typeface="Arial"/>
              </a:rPr>
              <a:t>finance </a:t>
            </a:r>
            <a:r>
              <a:rPr sz="1100" spc="-5" dirty="0">
                <a:latin typeface="Arial"/>
                <a:cs typeface="Arial"/>
              </a:rPr>
              <a:t>should promote economic development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farm households;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698500" marR="5715" indent="-368935">
              <a:lnSpc>
                <a:spcPct val="143600"/>
              </a:lnSpc>
              <a:buAutoNum type="romanLcPeriod"/>
              <a:tabLst>
                <a:tab pos="698500" algn="l"/>
                <a:tab pos="699135" algn="l"/>
              </a:tabLst>
            </a:pPr>
            <a:r>
              <a:rPr sz="1100" dirty="0">
                <a:latin typeface="Arial"/>
                <a:cs typeface="Arial"/>
              </a:rPr>
              <a:t>finance </a:t>
            </a:r>
            <a:r>
              <a:rPr sz="1100" spc="-5" dirty="0">
                <a:latin typeface="Arial"/>
                <a:cs typeface="Arial"/>
              </a:rPr>
              <a:t>should be provided by an external agency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strengthening the backward  and forward linkages with country's economic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development.</a:t>
            </a:r>
            <a:endParaRPr sz="1100">
              <a:latin typeface="Arial"/>
              <a:cs typeface="Arial"/>
            </a:endParaRPr>
          </a:p>
          <a:p>
            <a:pPr marL="509270">
              <a:lnSpc>
                <a:spcPct val="100000"/>
              </a:lnSpc>
              <a:spcBef>
                <a:spcPts val="575"/>
              </a:spcBef>
            </a:pPr>
            <a:r>
              <a:rPr sz="1100" spc="-5" dirty="0">
                <a:latin typeface="Arial"/>
                <a:cs typeface="Arial"/>
              </a:rPr>
              <a:t>Further, farmers and bankers </a:t>
            </a:r>
            <a:r>
              <a:rPr sz="1100" spc="-10" dirty="0">
                <a:latin typeface="Arial"/>
                <a:cs typeface="Arial"/>
              </a:rPr>
              <a:t>view </a:t>
            </a:r>
            <a:r>
              <a:rPr sz="1100" dirty="0">
                <a:latin typeface="Arial"/>
                <a:cs typeface="Arial"/>
              </a:rPr>
              <a:t>farm finance </a:t>
            </a:r>
            <a:r>
              <a:rPr sz="1100" spc="-5" dirty="0">
                <a:latin typeface="Arial"/>
                <a:cs typeface="Arial"/>
              </a:rPr>
              <a:t>in different </a:t>
            </a:r>
            <a:r>
              <a:rPr sz="1100" spc="-10" dirty="0">
                <a:latin typeface="Arial"/>
                <a:cs typeface="Arial"/>
              </a:rPr>
              <a:t>ways </a:t>
            </a:r>
            <a:r>
              <a:rPr sz="1100" spc="-5" dirty="0">
                <a:latin typeface="Arial"/>
                <a:cs typeface="Arial"/>
              </a:rPr>
              <a:t>as detailed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below: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75588" y="4046220"/>
          <a:ext cx="5086985" cy="171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405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Farmers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Lending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Agencies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6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i) acquire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finance for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farm needs</a:t>
                      </a:r>
                      <a:r>
                        <a:rPr sz="11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proper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time.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finance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can be</a:t>
                      </a:r>
                      <a:r>
                        <a:rPr sz="1100" spc="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easily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collected.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ii)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 get finance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try to get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reasonable rate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return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capital.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iii)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ensure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own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assets are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not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exposed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high risks.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ensure proner degree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liquidity</a:t>
                      </a:r>
                      <a:r>
                        <a:rPr sz="11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securities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safety.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5907229"/>
            <a:ext cx="5970270" cy="316166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85"/>
              </a:spcBef>
            </a:pPr>
            <a:r>
              <a:rPr sz="1100" b="1" spc="-5" dirty="0">
                <a:latin typeface="Arial"/>
                <a:cs typeface="Arial"/>
              </a:rPr>
              <a:t>Classification </a:t>
            </a:r>
            <a:r>
              <a:rPr sz="1100" b="1" spc="-10" dirty="0">
                <a:latin typeface="Arial"/>
                <a:cs typeface="Arial"/>
              </a:rPr>
              <a:t>of </a:t>
            </a:r>
            <a:r>
              <a:rPr sz="1100" b="1" spc="-5" dirty="0">
                <a:latin typeface="Arial"/>
                <a:cs typeface="Arial"/>
              </a:rPr>
              <a:t>Agricultural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</a:t>
            </a:r>
            <a:endParaRPr sz="1100">
              <a:latin typeface="Arial"/>
              <a:cs typeface="Arial"/>
            </a:endParaRPr>
          </a:p>
          <a:p>
            <a:pPr marL="12700" marR="5080" indent="457200" algn="just">
              <a:lnSpc>
                <a:spcPct val="1441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Agricultural credit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classifified based </a:t>
            </a:r>
            <a:r>
              <a:rPr sz="1100" spc="-10" dirty="0">
                <a:latin typeface="Arial"/>
                <a:cs typeface="Arial"/>
              </a:rPr>
              <a:t>on </a:t>
            </a:r>
            <a:r>
              <a:rPr sz="1100" spc="-5" dirty="0">
                <a:latin typeface="Arial"/>
                <a:cs typeface="Arial"/>
              </a:rPr>
              <a:t>purpose, </a:t>
            </a:r>
            <a:r>
              <a:rPr sz="110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(repayment period),  security, generation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surplus funds, creditor and number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activities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10" dirty="0">
                <a:latin typeface="Arial"/>
                <a:cs typeface="Arial"/>
              </a:rPr>
              <a:t>which </a:t>
            </a:r>
            <a:r>
              <a:rPr sz="1100" spc="-5" dirty="0">
                <a:latin typeface="Arial"/>
                <a:cs typeface="Arial"/>
              </a:rPr>
              <a:t>credit </a:t>
            </a:r>
            <a:r>
              <a:rPr sz="1100" spc="-10" dirty="0">
                <a:latin typeface="Arial"/>
                <a:cs typeface="Arial"/>
              </a:rPr>
              <a:t>is  </a:t>
            </a:r>
            <a:r>
              <a:rPr sz="1100" spc="-5" dirty="0">
                <a:latin typeface="Arial"/>
                <a:cs typeface="Arial"/>
              </a:rPr>
              <a:t>provided.</a:t>
            </a:r>
            <a:endParaRPr sz="1100">
              <a:latin typeface="Arial"/>
              <a:cs typeface="Arial"/>
            </a:endParaRPr>
          </a:p>
          <a:p>
            <a:pPr marL="12700" marR="6985">
              <a:lnSpc>
                <a:spcPts val="1910"/>
              </a:lnSpc>
              <a:spcBef>
                <a:spcPts val="140"/>
              </a:spcBef>
            </a:pPr>
            <a:r>
              <a:rPr sz="1100" b="1" dirty="0">
                <a:latin typeface="Arial"/>
                <a:cs typeface="Arial"/>
              </a:rPr>
              <a:t>i) </a:t>
            </a:r>
            <a:r>
              <a:rPr sz="1100" b="1" spc="-5" dirty="0">
                <a:latin typeface="Arial"/>
                <a:cs typeface="Arial"/>
              </a:rPr>
              <a:t>Purpose: </a:t>
            </a:r>
            <a:r>
              <a:rPr sz="1100" spc="-5" dirty="0">
                <a:latin typeface="Arial"/>
                <a:cs typeface="Arial"/>
              </a:rPr>
              <a:t>Based 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purpose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10" dirty="0">
                <a:latin typeface="Arial"/>
                <a:cs typeface="Arial"/>
              </a:rPr>
              <a:t>which </a:t>
            </a:r>
            <a:r>
              <a:rPr sz="1100" spc="-5" dirty="0">
                <a:latin typeface="Arial"/>
                <a:cs typeface="Arial"/>
              </a:rPr>
              <a:t>loan is granted, agricultural credit is categorized  into:</a:t>
            </a:r>
            <a:endParaRPr sz="11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400"/>
              </a:spcBef>
              <a:buAutoNum type="alphaLcParenR"/>
              <a:tabLst>
                <a:tab pos="185420" algn="l"/>
              </a:tabLst>
            </a:pPr>
            <a:r>
              <a:rPr sz="1100" b="1" spc="-5" dirty="0">
                <a:latin typeface="Arial"/>
                <a:cs typeface="Arial"/>
              </a:rPr>
              <a:t>Development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or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Investment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Credit: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acquiring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durable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assets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improving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existing assets. Under this, credit is extended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for:</a:t>
            </a:r>
            <a:endParaRPr sz="1100">
              <a:latin typeface="Arial"/>
              <a:cs typeface="Arial"/>
            </a:endParaRPr>
          </a:p>
          <a:p>
            <a:pPr marL="1013460" lvl="1" indent="-86995">
              <a:lnSpc>
                <a:spcPct val="100000"/>
              </a:lnSpc>
              <a:spcBef>
                <a:spcPts val="575"/>
              </a:spcBef>
              <a:buChar char="-"/>
              <a:tabLst>
                <a:tab pos="1014094" algn="l"/>
              </a:tabLst>
            </a:pPr>
            <a:r>
              <a:rPr sz="1100" spc="-5" dirty="0">
                <a:latin typeface="Arial"/>
                <a:cs typeface="Arial"/>
              </a:rPr>
              <a:t>purchase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land and </a:t>
            </a:r>
            <a:r>
              <a:rPr sz="1100" spc="-10" dirty="0">
                <a:latin typeface="Arial"/>
                <a:cs typeface="Arial"/>
              </a:rPr>
              <a:t>land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reclamation.</a:t>
            </a:r>
            <a:endParaRPr sz="1100">
              <a:latin typeface="Arial"/>
              <a:cs typeface="Arial"/>
            </a:endParaRPr>
          </a:p>
          <a:p>
            <a:pPr marL="1014094" lvl="1" indent="-87630">
              <a:lnSpc>
                <a:spcPct val="100000"/>
              </a:lnSpc>
              <a:spcBef>
                <a:spcPts val="575"/>
              </a:spcBef>
              <a:buChar char="-"/>
              <a:tabLst>
                <a:tab pos="1014730" algn="l"/>
              </a:tabLst>
            </a:pPr>
            <a:r>
              <a:rPr sz="1100" spc="-5" dirty="0">
                <a:latin typeface="Arial"/>
                <a:cs typeface="Arial"/>
              </a:rPr>
              <a:t>purchase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farm machineries and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implements</a:t>
            </a:r>
            <a:endParaRPr sz="1100">
              <a:latin typeface="Arial"/>
              <a:cs typeface="Arial"/>
            </a:endParaRPr>
          </a:p>
          <a:p>
            <a:pPr marL="1014094" lvl="1" indent="-87630">
              <a:lnSpc>
                <a:spcPct val="100000"/>
              </a:lnSpc>
              <a:spcBef>
                <a:spcPts val="575"/>
              </a:spcBef>
              <a:buChar char="-"/>
              <a:tabLst>
                <a:tab pos="1014730" algn="l"/>
              </a:tabLst>
            </a:pPr>
            <a:r>
              <a:rPr sz="1100" spc="-5" dirty="0">
                <a:latin typeface="Arial"/>
                <a:cs typeface="Arial"/>
              </a:rPr>
              <a:t>development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irrigation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facilities</a:t>
            </a:r>
            <a:endParaRPr sz="1100">
              <a:latin typeface="Arial"/>
              <a:cs typeface="Arial"/>
            </a:endParaRPr>
          </a:p>
          <a:p>
            <a:pPr marL="1052195" lvl="1" indent="-125730">
              <a:lnSpc>
                <a:spcPct val="100000"/>
              </a:lnSpc>
              <a:spcBef>
                <a:spcPts val="580"/>
              </a:spcBef>
              <a:buChar char="-"/>
              <a:tabLst>
                <a:tab pos="1052830" algn="l"/>
              </a:tabLst>
            </a:pPr>
            <a:r>
              <a:rPr sz="1100" spc="-5" dirty="0">
                <a:latin typeface="Arial"/>
                <a:cs typeface="Arial"/>
              </a:rPr>
              <a:t>construction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farm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structures</a:t>
            </a:r>
            <a:endParaRPr sz="1100">
              <a:latin typeface="Arial"/>
              <a:cs typeface="Arial"/>
            </a:endParaRPr>
          </a:p>
          <a:p>
            <a:pPr marL="1014094" lvl="1" indent="-87630">
              <a:lnSpc>
                <a:spcPct val="100000"/>
              </a:lnSpc>
              <a:spcBef>
                <a:spcPts val="585"/>
              </a:spcBef>
              <a:buChar char="-"/>
              <a:tabLst>
                <a:tab pos="1014730" algn="l"/>
              </a:tabLst>
            </a:pPr>
            <a:r>
              <a:rPr sz="1100" spc="-5" dirty="0">
                <a:latin typeface="Arial"/>
                <a:cs typeface="Arial"/>
              </a:rPr>
              <a:t>development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plantation and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orchards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840" y="819946"/>
            <a:ext cx="5972175" cy="773366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develonment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dairy, poultry, sheep/goat, fisheries, sericulture,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  <a:p>
            <a:pPr marL="12700" marR="7620">
              <a:lnSpc>
                <a:spcPts val="1910"/>
              </a:lnSpc>
              <a:spcBef>
                <a:spcPts val="140"/>
              </a:spcBef>
              <a:buAutoNum type="alphaLcParenR" startAt="2"/>
              <a:tabLst>
                <a:tab pos="219075" algn="l"/>
              </a:tabLst>
            </a:pPr>
            <a:r>
              <a:rPr sz="1100" b="1" spc="-5" dirty="0">
                <a:latin typeface="Arial"/>
                <a:cs typeface="Arial"/>
              </a:rPr>
              <a:t>Production credit: is given </a:t>
            </a:r>
            <a:r>
              <a:rPr sz="1100" b="1" dirty="0">
                <a:latin typeface="Arial"/>
                <a:cs typeface="Arial"/>
              </a:rPr>
              <a:t>for </a:t>
            </a:r>
            <a:r>
              <a:rPr sz="1100" b="1" spc="-5" dirty="0">
                <a:latin typeface="Arial"/>
                <a:cs typeface="Arial"/>
              </a:rPr>
              <a:t>crop, production: </a:t>
            </a:r>
            <a:r>
              <a:rPr sz="1100" spc="-5" dirty="0">
                <a:latin typeface="Arial"/>
                <a:cs typeface="Arial"/>
              </a:rPr>
              <a:t>Here,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loan </a:t>
            </a:r>
            <a:r>
              <a:rPr sz="1100" spc="-5" dirty="0">
                <a:latin typeface="Arial"/>
                <a:cs typeface="Arial"/>
              </a:rPr>
              <a:t>amount is used </a:t>
            </a:r>
            <a:r>
              <a:rPr sz="1100" dirty="0">
                <a:latin typeface="Arial"/>
                <a:cs typeface="Arial"/>
              </a:rPr>
              <a:t>for  </a:t>
            </a:r>
            <a:r>
              <a:rPr sz="1100" spc="-5" dirty="0">
                <a:latin typeface="Arial"/>
                <a:cs typeface="Arial"/>
              </a:rPr>
              <a:t>purchasing inputs and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paying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wages.</a:t>
            </a:r>
            <a:endParaRPr sz="1100">
              <a:latin typeface="Arial"/>
              <a:cs typeface="Arial"/>
            </a:endParaRPr>
          </a:p>
          <a:p>
            <a:pPr marL="181610" indent="-169545">
              <a:lnSpc>
                <a:spcPct val="100000"/>
              </a:lnSpc>
              <a:spcBef>
                <a:spcPts val="400"/>
              </a:spcBef>
              <a:buAutoNum type="alphaLcParenR" startAt="2"/>
              <a:tabLst>
                <a:tab pos="182245" algn="l"/>
              </a:tabLst>
            </a:pPr>
            <a:r>
              <a:rPr sz="1100" b="1" spc="-5" dirty="0">
                <a:latin typeface="Arial"/>
                <a:cs typeface="Arial"/>
              </a:rPr>
              <a:t>Marketing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credit: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essential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carry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marketing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functions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higher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prices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100" dirty="0">
                <a:latin typeface="Arial"/>
                <a:cs typeface="Arial"/>
              </a:rPr>
              <a:t>for 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produce.</a:t>
            </a:r>
            <a:endParaRPr sz="11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575"/>
              </a:spcBef>
              <a:buAutoNum type="alphaLcParenR" startAt="4"/>
              <a:tabLst>
                <a:tab pos="185420" algn="l"/>
              </a:tabLst>
            </a:pPr>
            <a:r>
              <a:rPr sz="1100" b="1" spc="-5" dirty="0">
                <a:latin typeface="Arial"/>
                <a:cs typeface="Arial"/>
              </a:rPr>
              <a:t>Consumption credit: </a:t>
            </a:r>
            <a:r>
              <a:rPr sz="1100" spc="-5" dirty="0">
                <a:latin typeface="Arial"/>
                <a:cs typeface="Arial"/>
              </a:rPr>
              <a:t>It is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credit required </a:t>
            </a:r>
            <a:r>
              <a:rPr sz="1100" spc="-10" dirty="0">
                <a:latin typeface="Arial"/>
                <a:cs typeface="Arial"/>
              </a:rPr>
              <a:t>by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farmer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meet his family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expenses.</a:t>
            </a:r>
            <a:endParaRPr sz="1100">
              <a:latin typeface="Arial"/>
              <a:cs typeface="Arial"/>
            </a:endParaRPr>
          </a:p>
          <a:p>
            <a:pPr marL="12700" marR="7620">
              <a:lnSpc>
                <a:spcPts val="1910"/>
              </a:lnSpc>
              <a:spcBef>
                <a:spcPts val="150"/>
              </a:spcBef>
            </a:pPr>
            <a:r>
              <a:rPr sz="1100" b="1" spc="-5" dirty="0">
                <a:latin typeface="Arial"/>
                <a:cs typeface="Arial"/>
              </a:rPr>
              <a:t>ii) Repayment Period: </a:t>
            </a:r>
            <a:r>
              <a:rPr sz="1100" spc="-5" dirty="0">
                <a:latin typeface="Arial"/>
                <a:cs typeface="Arial"/>
              </a:rPr>
              <a:t>Based 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period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which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borrower require credit, it is divided  into:</a:t>
            </a:r>
            <a:endParaRPr sz="110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spcBef>
                <a:spcPts val="400"/>
              </a:spcBef>
              <a:buAutoNum type="alphaLcParenR"/>
              <a:tabLst>
                <a:tab pos="197485" algn="l"/>
              </a:tabLst>
            </a:pPr>
            <a:r>
              <a:rPr sz="1100" b="1" spc="-5" dirty="0">
                <a:latin typeface="Arial"/>
                <a:cs typeface="Arial"/>
              </a:rPr>
              <a:t>Short-Term</a:t>
            </a:r>
            <a:r>
              <a:rPr sz="1100" b="1" spc="16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Credit:</a:t>
            </a:r>
            <a:r>
              <a:rPr sz="1100" b="1" spc="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given</a:t>
            </a:r>
            <a:r>
              <a:rPr sz="1100" spc="1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farmers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periods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ranging</a:t>
            </a:r>
            <a:r>
              <a:rPr sz="1100" spc="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from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6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18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months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endParaRPr sz="1100">
              <a:latin typeface="Arial"/>
              <a:cs typeface="Arial"/>
            </a:endParaRPr>
          </a:p>
          <a:p>
            <a:pPr marL="12700" marR="5715" algn="just">
              <a:lnSpc>
                <a:spcPct val="1436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primarily meant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meet cultivation expenses viz., purchase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seed, fertilizer, pesticides and  payment of wages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labourers. </a:t>
            </a:r>
            <a:r>
              <a:rPr sz="1100" dirty="0">
                <a:latin typeface="Arial"/>
                <a:cs typeface="Arial"/>
              </a:rPr>
              <a:t>It </a:t>
            </a:r>
            <a:r>
              <a:rPr sz="1100" spc="-5" dirty="0">
                <a:latin typeface="Arial"/>
                <a:cs typeface="Arial"/>
              </a:rPr>
              <a:t>serves as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working capital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operate </a:t>
            </a:r>
            <a:r>
              <a:rPr sz="1100" dirty="0">
                <a:latin typeface="Arial"/>
                <a:cs typeface="Arial"/>
              </a:rPr>
              <a:t>the farm </a:t>
            </a:r>
            <a:r>
              <a:rPr sz="1100" spc="-5" dirty="0">
                <a:latin typeface="Arial"/>
                <a:cs typeface="Arial"/>
              </a:rPr>
              <a:t>efficiently  and is expected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be repaid at </a:t>
            </a:r>
            <a:r>
              <a:rPr sz="1100" dirty="0">
                <a:latin typeface="Arial"/>
                <a:cs typeface="Arial"/>
              </a:rPr>
              <a:t>the time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harvesting </a:t>
            </a:r>
            <a:r>
              <a:rPr sz="1100" dirty="0">
                <a:latin typeface="Arial"/>
                <a:cs typeface="Arial"/>
              </a:rPr>
              <a:t>/ </a:t>
            </a:r>
            <a:r>
              <a:rPr sz="1100" spc="-5" dirty="0">
                <a:latin typeface="Arial"/>
                <a:cs typeface="Arial"/>
              </a:rPr>
              <a:t>marketing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crops. It. should be repaid  in one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instalment.</a:t>
            </a:r>
            <a:endParaRPr sz="1100">
              <a:latin typeface="Arial"/>
              <a:cs typeface="Arial"/>
            </a:endParaRPr>
          </a:p>
          <a:p>
            <a:pPr marL="193675" indent="-181610" algn="just">
              <a:lnSpc>
                <a:spcPct val="100000"/>
              </a:lnSpc>
              <a:spcBef>
                <a:spcPts val="565"/>
              </a:spcBef>
              <a:buAutoNum type="alphaLcParenR" startAt="2"/>
              <a:tabLst>
                <a:tab pos="194310" algn="l"/>
              </a:tabLst>
            </a:pPr>
            <a:r>
              <a:rPr sz="1100" b="1" spc="-5" dirty="0">
                <a:latin typeface="Arial"/>
                <a:cs typeface="Arial"/>
              </a:rPr>
              <a:t>Medium-Term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Credit: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Repayment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period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5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years,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It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purchase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endParaRPr sz="1100">
              <a:latin typeface="Arial"/>
              <a:cs typeface="Arial"/>
            </a:endParaRPr>
          </a:p>
          <a:p>
            <a:pPr marL="12700" marR="8890" algn="just">
              <a:lnSpc>
                <a:spcPct val="143600"/>
              </a:lnSpc>
              <a:spcBef>
                <a:spcPts val="25"/>
              </a:spcBef>
            </a:pPr>
            <a:r>
              <a:rPr sz="1100" spc="-5" dirty="0">
                <a:latin typeface="Arial"/>
                <a:cs typeface="Arial"/>
              </a:rPr>
              <a:t>pump-sets, </a:t>
            </a:r>
            <a:r>
              <a:rPr sz="1100" dirty="0">
                <a:latin typeface="Arial"/>
                <a:cs typeface="Arial"/>
              </a:rPr>
              <a:t>farm </a:t>
            </a:r>
            <a:r>
              <a:rPr sz="1100" spc="-5" dirty="0">
                <a:latin typeface="Arial"/>
                <a:cs typeface="Arial"/>
              </a:rPr>
              <a:t>machineries and implements, bullocks, dairy animals </a:t>
            </a:r>
            <a:r>
              <a:rPr sz="1100" dirty="0">
                <a:latin typeface="Arial"/>
                <a:cs typeface="Arial"/>
              </a:rPr>
              <a:t>and to carry </a:t>
            </a:r>
            <a:r>
              <a:rPr sz="1100" spc="-5" dirty="0">
                <a:latin typeface="Arial"/>
                <a:cs typeface="Arial"/>
              </a:rPr>
              <a:t>out minor  improvement in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farm. It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repaid either in </a:t>
            </a:r>
            <a:r>
              <a:rPr sz="1100" spc="-10" dirty="0">
                <a:latin typeface="Arial"/>
                <a:cs typeface="Arial"/>
              </a:rPr>
              <a:t>half </a:t>
            </a:r>
            <a:r>
              <a:rPr sz="1100" spc="-5" dirty="0">
                <a:latin typeface="Arial"/>
                <a:cs typeface="Arial"/>
              </a:rPr>
              <a:t>yearly or annual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installments.</a:t>
            </a:r>
            <a:endParaRPr sz="1100">
              <a:latin typeface="Arial"/>
              <a:cs typeface="Arial"/>
            </a:endParaRPr>
          </a:p>
          <a:p>
            <a:pPr marL="12700" indent="-635" algn="just">
              <a:lnSpc>
                <a:spcPct val="100000"/>
              </a:lnSpc>
              <a:spcBef>
                <a:spcPts val="565"/>
              </a:spcBef>
              <a:buAutoNum type="alphaLcParenR" startAt="3"/>
              <a:tabLst>
                <a:tab pos="200660" algn="l"/>
              </a:tabLst>
            </a:pPr>
            <a:r>
              <a:rPr sz="1100" b="1" spc="-5" dirty="0">
                <a:latin typeface="Arial"/>
                <a:cs typeface="Arial"/>
              </a:rPr>
              <a:t>Long-Term Credit: </a:t>
            </a:r>
            <a:r>
              <a:rPr sz="1100" spc="-5" dirty="0">
                <a:latin typeface="Arial"/>
                <a:cs typeface="Arial"/>
              </a:rPr>
              <a:t>It is advanced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10" dirty="0">
                <a:latin typeface="Arial"/>
                <a:cs typeface="Arial"/>
              </a:rPr>
              <a:t>periods </a:t>
            </a:r>
            <a:r>
              <a:rPr sz="1100" spc="-5" dirty="0">
                <a:latin typeface="Arial"/>
                <a:cs typeface="Arial"/>
              </a:rPr>
              <a:t>more </a:t>
            </a:r>
            <a:r>
              <a:rPr sz="1100" dirty="0">
                <a:latin typeface="Arial"/>
                <a:cs typeface="Arial"/>
              </a:rPr>
              <a:t>than 5 </a:t>
            </a:r>
            <a:r>
              <a:rPr sz="1100" spc="-5" dirty="0">
                <a:latin typeface="Arial"/>
                <a:cs typeface="Arial"/>
              </a:rPr>
              <a:t>years and extends even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unto</a:t>
            </a:r>
            <a:endParaRPr sz="1100">
              <a:latin typeface="Arial"/>
              <a:cs typeface="Arial"/>
            </a:endParaRPr>
          </a:p>
          <a:p>
            <a:pPr marL="12700" marR="8255" algn="just">
              <a:lnSpc>
                <a:spcPct val="143600"/>
              </a:lnSpc>
              <a:spcBef>
                <a:spcPts val="15"/>
              </a:spcBef>
            </a:pPr>
            <a:r>
              <a:rPr sz="1100" spc="-5" dirty="0">
                <a:latin typeface="Arial"/>
                <a:cs typeface="Arial"/>
              </a:rPr>
              <a:t>twenty five years against mortagage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immovable property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undertaking development works  viz., sinking </a:t>
            </a:r>
            <a:r>
              <a:rPr sz="1100" spc="-10" dirty="0">
                <a:latin typeface="Arial"/>
                <a:cs typeface="Arial"/>
              </a:rPr>
              <a:t>wells, </a:t>
            </a:r>
            <a:r>
              <a:rPr sz="1100" spc="-5" dirty="0">
                <a:latin typeface="Arial"/>
                <a:cs typeface="Arial"/>
              </a:rPr>
              <a:t>purchase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tractor, and rnaking permanent improverments in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farm. It has 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be repaid in half-yearly or annual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instalments.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100" b="1" dirty="0">
                <a:latin typeface="Arial"/>
                <a:cs typeface="Arial"/>
              </a:rPr>
              <a:t>iii) </a:t>
            </a:r>
            <a:r>
              <a:rPr sz="1100" b="1" spc="-5" dirty="0">
                <a:latin typeface="Arial"/>
                <a:cs typeface="Arial"/>
              </a:rPr>
              <a:t>Secutirty: </a:t>
            </a:r>
            <a:r>
              <a:rPr sz="1100" spc="-5" dirty="0">
                <a:latin typeface="Arial"/>
                <a:cs typeface="Arial"/>
              </a:rPr>
              <a:t>Credit is </a:t>
            </a:r>
            <a:r>
              <a:rPr sz="1100" spc="-10" dirty="0">
                <a:latin typeface="Arial"/>
                <a:cs typeface="Arial"/>
              </a:rPr>
              <a:t>provided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farmers based 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security offered </a:t>
            </a:r>
            <a:r>
              <a:rPr sz="1100" spc="-10" dirty="0">
                <a:latin typeface="Arial"/>
                <a:cs typeface="Arial"/>
              </a:rPr>
              <a:t>by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them.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241935" algn="l"/>
              </a:tabLst>
            </a:pPr>
            <a:r>
              <a:rPr sz="1100" b="1" spc="-5" dirty="0">
                <a:latin typeface="Arial"/>
                <a:cs typeface="Arial"/>
              </a:rPr>
              <a:t>Farm Mortgage Credit: </a:t>
            </a:r>
            <a:r>
              <a:rPr sz="1100" dirty="0">
                <a:latin typeface="Arial"/>
                <a:cs typeface="Arial"/>
              </a:rPr>
              <a:t>It </a:t>
            </a:r>
            <a:r>
              <a:rPr sz="1100" spc="-5" dirty="0">
                <a:latin typeface="Arial"/>
                <a:cs typeface="Arial"/>
              </a:rPr>
              <a:t>is secured against mortgage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land.</a:t>
            </a:r>
            <a:endParaRPr sz="1100">
              <a:latin typeface="Arial"/>
              <a:cs typeface="Arial"/>
            </a:endParaRPr>
          </a:p>
          <a:p>
            <a:pPr marL="12700" marR="7620">
              <a:lnSpc>
                <a:spcPts val="1920"/>
              </a:lnSpc>
              <a:spcBef>
                <a:spcPts val="140"/>
              </a:spcBef>
              <a:buAutoNum type="alphaLcParenR"/>
              <a:tabLst>
                <a:tab pos="211454" algn="l"/>
              </a:tabLst>
            </a:pPr>
            <a:r>
              <a:rPr sz="1100" b="1" spc="-5" dirty="0">
                <a:latin typeface="Arial"/>
                <a:cs typeface="Arial"/>
              </a:rPr>
              <a:t>Collateral Credit or Chattel Credit: </a:t>
            </a:r>
            <a:r>
              <a:rPr sz="1100" spc="-5" dirty="0">
                <a:latin typeface="Arial"/>
                <a:cs typeface="Arial"/>
              </a:rPr>
              <a:t>It is given against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security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livestock, </a:t>
            </a:r>
            <a:r>
              <a:rPr sz="1100" dirty="0">
                <a:latin typeface="Arial"/>
                <a:cs typeface="Arial"/>
              </a:rPr>
              <a:t>crop </a:t>
            </a:r>
            <a:r>
              <a:rPr sz="1100" spc="-10" dirty="0">
                <a:latin typeface="Arial"/>
                <a:cs typeface="Arial"/>
              </a:rPr>
              <a:t>or  </a:t>
            </a:r>
            <a:r>
              <a:rPr sz="1100" spc="-5" dirty="0">
                <a:latin typeface="Arial"/>
                <a:cs typeface="Arial"/>
              </a:rPr>
              <a:t>warehouse receipt.</a:t>
            </a:r>
            <a:endParaRPr sz="1100">
              <a:latin typeface="Arial"/>
              <a:cs typeface="Arial"/>
            </a:endParaRPr>
          </a:p>
          <a:p>
            <a:pPr marL="181610" indent="-169545">
              <a:lnSpc>
                <a:spcPct val="100000"/>
              </a:lnSpc>
              <a:spcBef>
                <a:spcPts val="400"/>
              </a:spcBef>
              <a:buAutoNum type="alphaLcParenR"/>
              <a:tabLst>
                <a:tab pos="182245" algn="l"/>
              </a:tabLst>
            </a:pPr>
            <a:r>
              <a:rPr sz="1100" b="1" spc="-5" dirty="0">
                <a:latin typeface="Arial"/>
                <a:cs typeface="Arial"/>
              </a:rPr>
              <a:t>Personal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Credit: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given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based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character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repaying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capacity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person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12700" marR="8255">
              <a:lnSpc>
                <a:spcPct val="1436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not on any tangible </a:t>
            </a:r>
            <a:r>
              <a:rPr sz="1100" dirty="0">
                <a:latin typeface="Arial"/>
                <a:cs typeface="Arial"/>
              </a:rPr>
              <a:t>assets. In </a:t>
            </a:r>
            <a:r>
              <a:rPr sz="1100" spc="-5" dirty="0">
                <a:latin typeface="Arial"/>
                <a:cs typeface="Arial"/>
              </a:rPr>
              <a:t>general, LT credit is usually advanced </a:t>
            </a:r>
            <a:r>
              <a:rPr sz="1100" dirty="0">
                <a:latin typeface="Arial"/>
                <a:cs typeface="Arial"/>
              </a:rPr>
              <a:t>against </a:t>
            </a:r>
            <a:r>
              <a:rPr sz="1100" spc="-5" dirty="0">
                <a:latin typeface="Arial"/>
                <a:cs typeface="Arial"/>
              </a:rPr>
              <a:t>security of land  </a:t>
            </a:r>
            <a:r>
              <a:rPr sz="1100" spc="-10" dirty="0">
                <a:latin typeface="Arial"/>
                <a:cs typeface="Arial"/>
              </a:rPr>
              <a:t>while MT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ST </a:t>
            </a:r>
            <a:r>
              <a:rPr sz="1100" spc="-5" dirty="0">
                <a:latin typeface="Arial"/>
                <a:cs typeface="Arial"/>
              </a:rPr>
              <a:t>loans are sanctioned against personal and. collateral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security.</a:t>
            </a:r>
            <a:endParaRPr sz="1100">
              <a:latin typeface="Arial"/>
              <a:cs typeface="Arial"/>
            </a:endParaRPr>
          </a:p>
          <a:p>
            <a:pPr marL="12700" marR="6985">
              <a:lnSpc>
                <a:spcPts val="1910"/>
              </a:lnSpc>
              <a:spcBef>
                <a:spcPts val="135"/>
              </a:spcBef>
            </a:pPr>
            <a:r>
              <a:rPr sz="1100" b="1" spc="-5" dirty="0">
                <a:latin typeface="Arial"/>
                <a:cs typeface="Arial"/>
              </a:rPr>
              <a:t>iv) Generation of Surplus Funds: </a:t>
            </a:r>
            <a:r>
              <a:rPr sz="1100" spc="-5" dirty="0">
                <a:latin typeface="Arial"/>
                <a:cs typeface="Arial"/>
              </a:rPr>
              <a:t>Based on generation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surplus </a:t>
            </a:r>
            <a:r>
              <a:rPr sz="1100" dirty="0">
                <a:latin typeface="Arial"/>
                <a:cs typeface="Arial"/>
              </a:rPr>
              <a:t>funds, </a:t>
            </a:r>
            <a:r>
              <a:rPr sz="1100" spc="-5" dirty="0">
                <a:latin typeface="Arial"/>
                <a:cs typeface="Arial"/>
              </a:rPr>
              <a:t>credit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 classified as self-liquidating and non-self -liquidating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credit.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100" b="1" spc="-5" dirty="0">
                <a:latin typeface="Arial"/>
                <a:cs typeface="Arial"/>
              </a:rPr>
              <a:t>a)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Self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Liquidating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Credit: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case,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loan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amount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gets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absorbed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production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process-</a:t>
            </a:r>
            <a:endParaRPr sz="1100">
              <a:latin typeface="Arial"/>
              <a:cs typeface="Arial"/>
            </a:endParaRPr>
          </a:p>
          <a:p>
            <a:pPr marL="12700" marR="7620">
              <a:lnSpc>
                <a:spcPct val="143600"/>
              </a:lnSpc>
              <a:spcBef>
                <a:spcPts val="15"/>
              </a:spcBef>
            </a:pPr>
            <a:r>
              <a:rPr sz="1100" spc="-5" dirty="0">
                <a:latin typeface="Arial"/>
                <a:cs typeface="Arial"/>
              </a:rPr>
              <a:t>in one year or production period and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additional income generated is sufficient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repay </a:t>
            </a:r>
            <a:r>
              <a:rPr sz="1100" dirty="0">
                <a:latin typeface="Arial"/>
                <a:cs typeface="Arial"/>
              </a:rPr>
              <a:t>the  </a:t>
            </a:r>
            <a:r>
              <a:rPr sz="1100" spc="-5" dirty="0">
                <a:latin typeface="Arial"/>
                <a:cs typeface="Arial"/>
              </a:rPr>
              <a:t>entire loan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amount.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5478"/>
            <a:ext cx="5970270" cy="2679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b) Non-Self Liquidating Credit: </a:t>
            </a:r>
            <a:r>
              <a:rPr sz="1100" spc="-5" dirty="0">
                <a:latin typeface="Arial"/>
                <a:cs typeface="Arial"/>
              </a:rPr>
              <a:t>Here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resources acquired with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borrowed </a:t>
            </a:r>
            <a:r>
              <a:rPr sz="1100" dirty="0">
                <a:latin typeface="Arial"/>
                <a:cs typeface="Arial"/>
              </a:rPr>
              <a:t>funds </a:t>
            </a:r>
            <a:r>
              <a:rPr sz="1100" spc="-5" dirty="0">
                <a:latin typeface="Arial"/>
                <a:cs typeface="Arial"/>
              </a:rPr>
              <a:t>are not  consumed in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production </a:t>
            </a:r>
            <a:r>
              <a:rPr sz="1100" spc="-5" dirty="0">
                <a:latin typeface="Arial"/>
                <a:cs typeface="Arial"/>
              </a:rPr>
              <a:t>process </a:t>
            </a:r>
            <a:r>
              <a:rPr sz="1100" spc="-10" dirty="0">
                <a:latin typeface="Arial"/>
                <a:cs typeface="Arial"/>
              </a:rPr>
              <a:t>during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project period.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investment is spread over </a:t>
            </a:r>
            <a:r>
              <a:rPr sz="1100" dirty="0">
                <a:latin typeface="Arial"/>
                <a:cs typeface="Arial"/>
              </a:rPr>
              <a:t>a  </a:t>
            </a:r>
            <a:r>
              <a:rPr sz="1100" spc="-5" dirty="0">
                <a:latin typeface="Arial"/>
                <a:cs typeface="Arial"/>
              </a:rPr>
              <a:t>period of several years.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additional income generated in one year is not sufficient to repay 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entire loan amount and hence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repayment is spread over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number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years.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65"/>
              </a:spcBef>
            </a:pPr>
            <a:r>
              <a:rPr sz="1100" b="1" spc="-10" dirty="0">
                <a:latin typeface="Arial"/>
                <a:cs typeface="Arial"/>
              </a:rPr>
              <a:t>v) </a:t>
            </a:r>
            <a:r>
              <a:rPr sz="1100" b="1" spc="-5" dirty="0">
                <a:latin typeface="Arial"/>
                <a:cs typeface="Arial"/>
              </a:rPr>
              <a:t>Creditor or Lender </a:t>
            </a:r>
            <a:r>
              <a:rPr sz="1100" b="1" dirty="0">
                <a:latin typeface="Arial"/>
                <a:cs typeface="Arial"/>
              </a:rPr>
              <a:t>wise </a:t>
            </a:r>
            <a:r>
              <a:rPr sz="1100" b="1" spc="-5" dirty="0">
                <a:latin typeface="Arial"/>
                <a:cs typeface="Arial"/>
              </a:rPr>
              <a:t>Credit: </a:t>
            </a:r>
            <a:r>
              <a:rPr sz="1100" spc="-5" dirty="0">
                <a:latin typeface="Arial"/>
                <a:cs typeface="Arial"/>
              </a:rPr>
              <a:t>Credit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classified from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point of view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creditor.</a:t>
            </a:r>
            <a:endParaRPr sz="1100">
              <a:latin typeface="Arial"/>
              <a:cs typeface="Arial"/>
            </a:endParaRPr>
          </a:p>
          <a:p>
            <a:pPr marL="12700" marR="5715" indent="-635" algn="just">
              <a:lnSpc>
                <a:spcPct val="144500"/>
              </a:lnSpc>
              <a:buFont typeface="Arial"/>
              <a:buAutoNum type="alphaLcParenR"/>
              <a:tabLst>
                <a:tab pos="201930" algn="l"/>
              </a:tabLst>
            </a:pPr>
            <a:r>
              <a:rPr sz="1100" b="1" spc="-5" dirty="0">
                <a:latin typeface="Arial"/>
                <a:cs typeface="Arial"/>
              </a:rPr>
              <a:t>Non </a:t>
            </a:r>
            <a:r>
              <a:rPr sz="1100" b="1" dirty="0">
                <a:latin typeface="Arial"/>
                <a:cs typeface="Arial"/>
              </a:rPr>
              <a:t>- </a:t>
            </a:r>
            <a:r>
              <a:rPr sz="1100" b="1" spc="-5" dirty="0">
                <a:latin typeface="Arial"/>
                <a:cs typeface="Arial"/>
              </a:rPr>
              <a:t>Institutional Agencies: </a:t>
            </a:r>
            <a:r>
              <a:rPr sz="1100" dirty="0">
                <a:latin typeface="Arial"/>
                <a:cs typeface="Arial"/>
              </a:rPr>
              <a:t>They </a:t>
            </a:r>
            <a:r>
              <a:rPr sz="1100" spc="-5" dirty="0">
                <a:latin typeface="Arial"/>
                <a:cs typeface="Arial"/>
              </a:rPr>
              <a:t>include money lenders, traders, commission agents,  friends and relatives. This </a:t>
            </a:r>
            <a:r>
              <a:rPr sz="1100" dirty="0">
                <a:latin typeface="Arial"/>
                <a:cs typeface="Arial"/>
              </a:rPr>
              <a:t>kind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loan is generally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exploitative.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ts val="1910"/>
              </a:lnSpc>
              <a:spcBef>
                <a:spcPts val="135"/>
              </a:spcBef>
              <a:buAutoNum type="alphaLcParenR"/>
              <a:tabLst>
                <a:tab pos="212725" algn="l"/>
              </a:tabLst>
            </a:pPr>
            <a:r>
              <a:rPr sz="1100" b="1" spc="-5" dirty="0">
                <a:latin typeface="Arial"/>
                <a:cs typeface="Arial"/>
              </a:rPr>
              <a:t>Institutional Agencies: </a:t>
            </a:r>
            <a:r>
              <a:rPr sz="1100" dirty="0">
                <a:latin typeface="Arial"/>
                <a:cs typeface="Arial"/>
              </a:rPr>
              <a:t>They </a:t>
            </a:r>
            <a:r>
              <a:rPr sz="1100" spc="-5" dirty="0">
                <a:latin typeface="Arial"/>
                <a:cs typeface="Arial"/>
              </a:rPr>
              <a:t>include co-operative’s, commercial bank and regional rural  bank.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405"/>
              </a:spcBef>
            </a:pPr>
            <a:r>
              <a:rPr sz="1100" b="1" spc="-5" dirty="0">
                <a:latin typeface="Arial"/>
                <a:cs typeface="Arial"/>
              </a:rPr>
              <a:t>vi)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Number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of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Activities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Served: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Based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number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activities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which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amount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loan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85"/>
              </a:spcBef>
            </a:pP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used, credit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categorized into a) single purpose loan and </a:t>
            </a:r>
            <a:r>
              <a:rPr sz="1100" spc="-10" dirty="0">
                <a:latin typeface="Arial"/>
                <a:cs typeface="Arial"/>
              </a:rPr>
              <a:t>b) </a:t>
            </a:r>
            <a:r>
              <a:rPr sz="1100" spc="-5" dirty="0">
                <a:latin typeface="Arial"/>
                <a:cs typeface="Arial"/>
              </a:rPr>
              <a:t>composite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loan.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8652"/>
            <a:ext cx="5738495" cy="8667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7495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Problems of Agricultural Credit in </a:t>
            </a:r>
            <a:r>
              <a:rPr sz="1500" b="1" dirty="0">
                <a:solidFill>
                  <a:srgbClr val="424142"/>
                </a:solidFill>
                <a:latin typeface="Georgia"/>
                <a:cs typeface="Georgia"/>
              </a:rPr>
              <a:t>India </a:t>
            </a: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with Suggested  Remedies!</a:t>
            </a:r>
            <a:endParaRPr sz="15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500" b="1" spc="-5" dirty="0">
                <a:latin typeface="Georgia"/>
                <a:cs typeface="Georgia"/>
              </a:rPr>
              <a:t>Agricultural</a:t>
            </a:r>
            <a:r>
              <a:rPr sz="1500" b="1" dirty="0">
                <a:latin typeface="Georgia"/>
                <a:cs typeface="Georgia"/>
              </a:rPr>
              <a:t> </a:t>
            </a:r>
            <a:r>
              <a:rPr sz="1500" b="1" spc="-5" dirty="0">
                <a:latin typeface="Georgia"/>
                <a:cs typeface="Georgia"/>
              </a:rPr>
              <a:t>Credit:</a:t>
            </a:r>
            <a:endParaRPr sz="1500" dirty="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average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farmer, who has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work 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uneconomic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holding’,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using traditional methods of cultivation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being exposed  to the risks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poor agricultural season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almost always in</a:t>
            </a:r>
            <a:r>
              <a:rPr sz="1500" spc="-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debt.</a:t>
            </a:r>
            <a:endParaRPr sz="15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He is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perennial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debtor.</a:t>
            </a:r>
            <a:endParaRPr sz="1500" dirty="0">
              <a:latin typeface="Georgia"/>
              <a:cs typeface="Georgia"/>
            </a:endParaRPr>
          </a:p>
          <a:p>
            <a:pPr marL="12700" marR="116205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Once the farmer falls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into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debt due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crop failure or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low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prices of  crops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or malpractices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moneylenders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can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never come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out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it.  In fact,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large part of the liabilities of farmers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‘ancestral</a:t>
            </a:r>
            <a:r>
              <a:rPr sz="1500" spc="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debt’.</a:t>
            </a:r>
            <a:endParaRPr sz="1500" dirty="0">
              <a:latin typeface="Georgia"/>
              <a:cs typeface="Georgia"/>
            </a:endParaRPr>
          </a:p>
          <a:p>
            <a:pPr marL="12700" marR="236220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Thus,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along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with his landed property, he passes 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debt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next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generation.</a:t>
            </a:r>
            <a:endParaRPr sz="15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There are four main causes of rural indebtedness in</a:t>
            </a:r>
            <a:r>
              <a:rPr sz="1500" b="1" spc="8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India:</a:t>
            </a:r>
            <a:endParaRPr sz="1500" dirty="0">
              <a:latin typeface="Georgia"/>
              <a:cs typeface="Georgia"/>
            </a:endParaRPr>
          </a:p>
          <a:p>
            <a:pPr marL="257810" indent="-245745">
              <a:lnSpc>
                <a:spcPct val="100000"/>
              </a:lnSpc>
              <a:buAutoNum type="romanLcParenBoth"/>
              <a:tabLst>
                <a:tab pos="258445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low earning power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 borrower,</a:t>
            </a:r>
            <a:endParaRPr sz="1500" dirty="0">
              <a:latin typeface="Georgia"/>
              <a:cs typeface="Georgia"/>
            </a:endParaRPr>
          </a:p>
          <a:p>
            <a:pPr marL="313690" indent="-301625">
              <a:lnSpc>
                <a:spcPct val="100000"/>
              </a:lnSpc>
              <a:spcBef>
                <a:spcPts val="1440"/>
              </a:spcBef>
              <a:buAutoNum type="romanLcParenBoth"/>
              <a:tabLst>
                <a:tab pos="314325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use of loan for unproductive</a:t>
            </a:r>
            <a:r>
              <a:rPr sz="1500" spc="-2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purposes,</a:t>
            </a:r>
            <a:endParaRPr sz="1500" dirty="0">
              <a:latin typeface="Georgia"/>
              <a:cs typeface="Georgia"/>
            </a:endParaRPr>
          </a:p>
          <a:p>
            <a:pPr marL="12700" marR="281940">
              <a:lnSpc>
                <a:spcPct val="100000"/>
              </a:lnSpc>
              <a:spcBef>
                <a:spcPts val="1440"/>
              </a:spcBef>
              <a:buAutoNum type="romanLcParenBoth"/>
              <a:tabLst>
                <a:tab pos="370840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very high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rate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interest charged by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village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moneylender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</a:t>
            </a:r>
            <a:endParaRPr sz="1500" dirty="0">
              <a:latin typeface="Georgia"/>
              <a:cs typeface="Georgia"/>
            </a:endParaRPr>
          </a:p>
          <a:p>
            <a:pPr marL="398145" indent="-340995">
              <a:lnSpc>
                <a:spcPct val="100000"/>
              </a:lnSpc>
              <a:spcBef>
                <a:spcPts val="1440"/>
              </a:spcBef>
              <a:buAutoNum type="romanLcParenBoth"/>
              <a:tabLst>
                <a:tab pos="398780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manipulation of accounts by the</a:t>
            </a:r>
            <a:r>
              <a:rPr sz="1500" spc="-2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lenders.</a:t>
            </a:r>
            <a:endParaRPr sz="15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few cases, the bad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habits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the farmers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(such as</a:t>
            </a:r>
            <a:r>
              <a:rPr sz="1500" spc="-2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gambling,</a:t>
            </a:r>
            <a:endParaRPr sz="1500" dirty="0">
              <a:latin typeface="Georgia"/>
              <a:cs typeface="Georgia"/>
            </a:endParaRPr>
          </a:p>
          <a:p>
            <a:pPr marL="12700" marR="29209">
              <a:lnSpc>
                <a:spcPct val="100000"/>
              </a:lnSpc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drinking, etc.)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responsible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for his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burden of ‘unproductive’ debt.  However,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most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cases, the cause of the debt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 some  expensive social ceremony which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 was perhaps forced </a:t>
            </a:r>
            <a:r>
              <a:rPr sz="1500" spc="5" dirty="0">
                <a:solidFill>
                  <a:srgbClr val="424142"/>
                </a:solidFill>
                <a:latin typeface="Georgia"/>
                <a:cs typeface="Georgia"/>
              </a:rPr>
              <a:t>to  </a:t>
            </a: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“arrange for fear of </a:t>
            </a:r>
            <a:r>
              <a:rPr sz="1500" b="1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social</a:t>
            </a:r>
            <a:r>
              <a:rPr sz="1500" b="1" spc="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boycott”.</a:t>
            </a:r>
            <a:endParaRPr sz="15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500" b="1" spc="-5" dirty="0">
                <a:latin typeface="Georgia"/>
                <a:cs typeface="Georgia"/>
              </a:rPr>
              <a:t>Need for</a:t>
            </a:r>
            <a:r>
              <a:rPr sz="1500" b="1" spc="5" dirty="0">
                <a:latin typeface="Georgia"/>
                <a:cs typeface="Georgia"/>
              </a:rPr>
              <a:t> </a:t>
            </a:r>
            <a:r>
              <a:rPr sz="1500" b="1" spc="-5" dirty="0">
                <a:latin typeface="Georgia"/>
                <a:cs typeface="Georgia"/>
              </a:rPr>
              <a:t>Finance:</a:t>
            </a:r>
            <a:endParaRPr sz="1500" dirty="0">
              <a:latin typeface="Georgia"/>
              <a:cs typeface="Georgia"/>
            </a:endParaRPr>
          </a:p>
          <a:p>
            <a:pPr marL="12700" marR="17780">
              <a:lnSpc>
                <a:spcPct val="100000"/>
              </a:lnSpc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Finance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required by farmers not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only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 the production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marketing of crops but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keep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stagnant agricultural economy  alive. Most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farmers live near the brink of starvation.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bad  monsoon,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poor harvest,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accident or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illness 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family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forces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him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approach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moneylender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for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loan.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India, there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 preponderance of such ‘distress’ or unproductive loans. Agricultural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finance 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India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just one requirement of the agricultural  business but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symptom of the distress prevailing among the  majority of the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farmers.</a:t>
            </a:r>
            <a:endParaRPr sz="1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8652"/>
            <a:ext cx="5697220" cy="8850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Rural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credit includes not only credit provided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to farmers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but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also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credit extended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artisans, owners of small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medium industries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rural areas,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small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transport operators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 on.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Two main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sources of rural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 private 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institutional.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former  includes private moneylenders, traders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commission agencies,  relatives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and-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 landlords.</a:t>
            </a:r>
            <a:endParaRPr sz="1500">
              <a:latin typeface="Georgia"/>
              <a:cs typeface="Georgia"/>
            </a:endParaRPr>
          </a:p>
          <a:p>
            <a:pPr marL="12700" marR="102235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sources of institutional credit are rural co-operatives,  commercial banks, particularly the State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Bank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 (SBI).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And,  with the setting up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specialised institution called the National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Bank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 Agricultural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Rural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Development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(NABARD)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 Agricultural Refinance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Development Corporation (ARDC)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has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ceased to exist.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Up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1982 it was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responsible for extending  agricultural finance under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guidance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the Reserve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Bank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 India.</a:t>
            </a:r>
            <a:endParaRPr sz="1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445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may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also be noted that the short-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medium-term credit  requirements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met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by indigenous bankers or village  moneylenders, co-operative credit societies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commercial banks.  Long-term credit needs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are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met by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development banks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NABARD.</a:t>
            </a:r>
            <a:endParaRPr sz="1500">
              <a:latin typeface="Georgia"/>
              <a:cs typeface="Georgia"/>
            </a:endParaRPr>
          </a:p>
          <a:p>
            <a:pPr marL="12700" marR="233045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principal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aim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institutional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replace the widely  prevalent money-lending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at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very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high rate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interest. Available  data show that the rural credit institutions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have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succeeded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considerable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extent in achieving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aim.</a:t>
            </a:r>
            <a:endParaRPr sz="1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500" b="1" spc="-5" dirty="0">
                <a:latin typeface="Georgia"/>
                <a:cs typeface="Georgia"/>
              </a:rPr>
              <a:t>Institutional Farm</a:t>
            </a:r>
            <a:r>
              <a:rPr sz="1500" b="1" spc="10" dirty="0">
                <a:latin typeface="Georgia"/>
                <a:cs typeface="Georgia"/>
              </a:rPr>
              <a:t> </a:t>
            </a:r>
            <a:r>
              <a:rPr sz="1500" b="1" spc="-5" dirty="0">
                <a:latin typeface="Georgia"/>
                <a:cs typeface="Georgia"/>
              </a:rPr>
              <a:t>Finance:</a:t>
            </a:r>
            <a:endParaRPr sz="1500">
              <a:latin typeface="Georgia"/>
              <a:cs typeface="Georgia"/>
            </a:endParaRPr>
          </a:p>
          <a:p>
            <a:pPr marL="12700" marR="661035">
              <a:lnSpc>
                <a:spcPct val="100000"/>
              </a:lnSpc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need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for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institutional credit has been felt because of the  inherent defects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private</a:t>
            </a:r>
            <a:r>
              <a:rPr sz="1500" spc="-2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agencies.</a:t>
            </a:r>
            <a:endParaRPr sz="1500">
              <a:latin typeface="Georgia"/>
              <a:cs typeface="Georgia"/>
            </a:endParaRPr>
          </a:p>
          <a:p>
            <a:pPr marL="12700" marR="281305">
              <a:lnSpc>
                <a:spcPct val="100000"/>
              </a:lnSpc>
              <a:spcBef>
                <a:spcPts val="1440"/>
              </a:spcBef>
            </a:pPr>
            <a:r>
              <a:rPr sz="1500" b="1" spc="-5" dirty="0">
                <a:solidFill>
                  <a:srgbClr val="424142"/>
                </a:solidFill>
                <a:latin typeface="Georgia"/>
                <a:cs typeface="Georgia"/>
              </a:rPr>
              <a:t>Five main defects of the system of private credit are the  following:</a:t>
            </a:r>
            <a:endParaRPr sz="1500">
              <a:latin typeface="Georgia"/>
              <a:cs typeface="Georgia"/>
            </a:endParaRPr>
          </a:p>
          <a:p>
            <a:pPr marL="12700" marR="698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93040" algn="l"/>
              </a:tabLst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highly exploitative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character because of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inherent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profit  motive.</a:t>
            </a:r>
            <a:endParaRPr sz="1500">
              <a:latin typeface="Georgia"/>
              <a:cs typeface="Georgia"/>
            </a:endParaRPr>
          </a:p>
          <a:p>
            <a:pPr marL="12700" marR="19177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217170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Since such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provided largely for unproductive purposes  the rate of interest charged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very</a:t>
            </a:r>
            <a:r>
              <a:rPr sz="1500" spc="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high.</a:t>
            </a:r>
            <a:endParaRPr sz="1500">
              <a:latin typeface="Georgia"/>
              <a:cs typeface="Georgia"/>
            </a:endParaRPr>
          </a:p>
          <a:p>
            <a:pPr marL="12700" marR="19494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215265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Such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necessarily directed toward needy persons or  desired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channels.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8652"/>
            <a:ext cx="5735320" cy="843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64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218440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Such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provided for short periods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time and at high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rates  of interest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cannot,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therefore,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utilised for land development  or long- term improvement of</a:t>
            </a:r>
            <a:r>
              <a:rPr sz="1500" spc="-1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agriculture.</a:t>
            </a:r>
            <a:endParaRPr sz="1500">
              <a:latin typeface="Georgia"/>
              <a:cs typeface="Georgia"/>
            </a:endParaRPr>
          </a:p>
          <a:p>
            <a:pPr marL="12700" marR="373380">
              <a:lnSpc>
                <a:spcPct val="100000"/>
              </a:lnSpc>
              <a:spcBef>
                <a:spcPts val="1440"/>
              </a:spcBef>
              <a:buAutoNum type="arabicPeriod" startAt="4"/>
              <a:tabLst>
                <a:tab pos="210820" algn="l"/>
              </a:tabLst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Institutional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linked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with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other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non-farm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services  such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marketing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processing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</a:t>
            </a:r>
            <a:r>
              <a:rPr sz="1500" spc="5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warehousing.</a:t>
            </a:r>
            <a:endParaRPr sz="1500">
              <a:latin typeface="Georgia"/>
              <a:cs typeface="Georgia"/>
            </a:endParaRPr>
          </a:p>
          <a:p>
            <a:pPr marL="12700" marR="148590">
              <a:lnSpc>
                <a:spcPct val="100000"/>
              </a:lnSpc>
              <a:spcBef>
                <a:spcPts val="144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contrast, institutional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basically un-exploitive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character.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largely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directed towards raising agricultural  productivity so that the income of the farmer increases sufficiently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becomes self-sufficient.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rate of interest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only low  but varies from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case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case. Different rates of interest are charged  for different types of loans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different categories of</a:t>
            </a:r>
            <a:r>
              <a:rPr sz="1500" spc="-2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farmers.</a:t>
            </a:r>
            <a:endParaRPr sz="1500">
              <a:latin typeface="Georgia"/>
              <a:cs typeface="Georgia"/>
            </a:endParaRPr>
          </a:p>
          <a:p>
            <a:pPr marL="12700" marR="137795">
              <a:lnSpc>
                <a:spcPct val="100000"/>
              </a:lnSpc>
              <a:spcBef>
                <a:spcPts val="1445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Institutional agencies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draw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clear-cut distinction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between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short-term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long- term credit. Moreover,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recognise  the organic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link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between credit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other needs of the farmers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seek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to achieve an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integration of credit with such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needs.</a:t>
            </a:r>
            <a:endParaRPr sz="1500">
              <a:latin typeface="Georgia"/>
              <a:cs typeface="Georgia"/>
            </a:endParaRPr>
          </a:p>
          <a:p>
            <a:pPr marL="12700" marR="144780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Farmers not only need credit but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guidance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adopting  improved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methods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cultivation.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Thus, it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necessary to provide  such guidance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extension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services along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with credit. They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must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 taught how to use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quality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seeds, fertilisers, pesticides, etc.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also how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grow</a:t>
            </a:r>
            <a:r>
              <a:rPr sz="1500" spc="-3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crops.</a:t>
            </a:r>
            <a:endParaRPr sz="1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They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must 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 provided marketing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assistance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 that they can  obtain the best possible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return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from their produce.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Only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institutions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like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co-operative societies, commercial banks, etc. can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provide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such  guidance, not the usurious moneylenders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greedy commission  agents. So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now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necessary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make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brief review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different  institutional agencies of rural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credit.</a:t>
            </a:r>
            <a:endParaRPr sz="1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500" b="1" spc="-5" dirty="0">
                <a:latin typeface="Georgia"/>
                <a:cs typeface="Georgia"/>
              </a:rPr>
              <a:t>Consequences:</a:t>
            </a:r>
            <a:endParaRPr sz="1500">
              <a:latin typeface="Georgia"/>
              <a:cs typeface="Georgia"/>
            </a:endParaRPr>
          </a:p>
          <a:p>
            <a:pPr marL="12700" marR="101600">
              <a:lnSpc>
                <a:spcPct val="100000"/>
              </a:lnSpc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Rural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indebtedness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also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likely to have some undesirable social  consequences. Due to ever-growing debt there emerges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rural  economy 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class of landless labourers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tenants.</a:t>
            </a:r>
            <a:endParaRPr sz="1500">
              <a:latin typeface="Georgia"/>
              <a:cs typeface="Georgia"/>
            </a:endParaRPr>
          </a:p>
          <a:p>
            <a:pPr marL="12700" marR="11430">
              <a:lnSpc>
                <a:spcPct val="100000"/>
              </a:lnSpc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Consequently independent or self-sufficient farmers gradually lose  their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identity. 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landless workers have nothing to offer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security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8652"/>
            <a:ext cx="5727700" cy="848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449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order to obtain loans from moneylenders, except their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labour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power.</a:t>
            </a:r>
            <a:endParaRPr sz="1500">
              <a:latin typeface="Georgia"/>
              <a:cs typeface="Georgia"/>
            </a:endParaRPr>
          </a:p>
          <a:p>
            <a:pPr marL="12700" marR="184150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Consequently, they become bonded labourers. This creates  discontent among them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adds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rural tensions.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fact,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acquisition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land by the traders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moneylenders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con-  sequent deprivation of the poor farmers of their meager landed  property was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root cause of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Naxalite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movement, which  assumed serious proportions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West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Bengal, Orissa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Andhra  Pradesh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late 1960s 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1970s.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Thus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no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use  denying the problem of rural indebtedness. Sooner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problem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removed from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roots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better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for India’s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rural</a:t>
            </a:r>
            <a:r>
              <a:rPr sz="1500" spc="-3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economy.</a:t>
            </a:r>
            <a:endParaRPr sz="1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500" b="1" spc="-5" dirty="0">
                <a:latin typeface="Georgia"/>
                <a:cs typeface="Georgia"/>
              </a:rPr>
              <a:t>Suggested Remedies:</a:t>
            </a:r>
            <a:endParaRPr sz="1500">
              <a:latin typeface="Georgia"/>
              <a:cs typeface="Georgia"/>
            </a:endParaRPr>
          </a:p>
          <a:p>
            <a:pPr marL="12700" marR="43815">
              <a:lnSpc>
                <a:spcPct val="100000"/>
              </a:lnSpc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Since the problem of rural indebtedness has two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major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dimensions,  to solve the problem we have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adopt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two-fold strategy. Since the  magnitude of debt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quite high,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steps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 taken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cancel old  debts. There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a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strong case for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reduction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ancestral debt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even for their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liquidation.</a:t>
            </a:r>
            <a:endParaRPr sz="1500">
              <a:latin typeface="Georgia"/>
              <a:cs typeface="Georgia"/>
            </a:endParaRPr>
          </a:p>
          <a:p>
            <a:pPr marL="12700" marR="47625">
              <a:lnSpc>
                <a:spcPct val="100000"/>
              </a:lnSpc>
              <a:spcBef>
                <a:spcPts val="1440"/>
              </a:spcBef>
            </a:pP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can be done by State Governments by passing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Insolvency Acts.  It may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 noted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that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Government decided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1990 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write off 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Rs.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14,000 crores of loans outstanding from farmers </a:t>
            </a:r>
            <a:r>
              <a:rPr sz="1500" spc="5" dirty="0">
                <a:solidFill>
                  <a:srgbClr val="424142"/>
                </a:solidFill>
                <a:latin typeface="Georgia"/>
                <a:cs typeface="Georgia"/>
              </a:rPr>
              <a:t>Up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  maximum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Rs. 10,000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crores.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was considered necessary  because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80%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India’s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population were farmers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farm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workers.  Earlier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some States moratorium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had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been declared on the  recovery of debt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by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moneylenders from farmers, rural artisans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landless workers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per the </a:t>
            </a:r>
            <a:r>
              <a:rPr sz="1500" spc="5" dirty="0">
                <a:solidFill>
                  <a:srgbClr val="424142"/>
                </a:solidFill>
                <a:latin typeface="Georgia"/>
                <a:cs typeface="Georgia"/>
              </a:rPr>
              <a:t>20-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point</a:t>
            </a:r>
            <a:r>
              <a:rPr sz="1500" spc="-1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Programme.</a:t>
            </a:r>
            <a:endParaRPr sz="15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Secondly,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to be ensured that the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quantum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of fresh borrowing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is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reduced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the minimum,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keeping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view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the repayment capacity of  farmers.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equally important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ensure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that new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borrowing is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strictly for productive purposes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not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 meeting consumption  needs.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is,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however,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difficult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 the Government to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ensure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this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in 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practice.</a:t>
            </a:r>
            <a:endParaRPr sz="1500">
              <a:latin typeface="Georgia"/>
              <a:cs typeface="Georgia"/>
            </a:endParaRPr>
          </a:p>
          <a:p>
            <a:pPr marL="12700" marR="533400">
              <a:lnSpc>
                <a:spcPct val="100000"/>
              </a:lnSpc>
              <a:spcBef>
                <a:spcPts val="1445"/>
              </a:spcBef>
            </a:pP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Only through the spread of education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and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propaganda among  farmers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it is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possible to check the volume of loans </a:t>
            </a:r>
            <a:r>
              <a:rPr sz="1500" dirty="0">
                <a:solidFill>
                  <a:srgbClr val="424142"/>
                </a:solidFill>
                <a:latin typeface="Georgia"/>
                <a:cs typeface="Georgia"/>
              </a:rPr>
              <a:t>made</a:t>
            </a:r>
            <a:r>
              <a:rPr sz="1500" spc="-30" dirty="0">
                <a:solidFill>
                  <a:srgbClr val="424142"/>
                </a:solidFill>
                <a:latin typeface="Georgia"/>
                <a:cs typeface="Georgia"/>
              </a:rPr>
              <a:t> </a:t>
            </a:r>
            <a:r>
              <a:rPr sz="1500" spc="-5" dirty="0">
                <a:solidFill>
                  <a:srgbClr val="424142"/>
                </a:solidFill>
                <a:latin typeface="Georgia"/>
                <a:cs typeface="Georgia"/>
              </a:rPr>
              <a:t>for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3159</Words>
  <Application>Microsoft Office PowerPoint</Application>
  <PresentationFormat>Custom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Georgia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EL20</dc:creator>
  <cp:lastModifiedBy>ELCOT</cp:lastModifiedBy>
  <cp:revision>2</cp:revision>
  <dcterms:created xsi:type="dcterms:W3CDTF">2020-12-06T08:03:16Z</dcterms:created>
  <dcterms:modified xsi:type="dcterms:W3CDTF">2020-12-06T08:09:15Z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2011-12-22T00:00:00Z</vt:filetime>
  </property>
  <property fmtid="{D5CDD505-2E9C-101B-9397-08002B2CF9AE}" pid="3" name="Creator">
    <vt:lpwstr>Acrobat PDFMaker 10.1 for Word</vt:lpwstr>
  </property>
  <property fmtid="{D5CDD505-2E9C-101B-9397-08002B2CF9AE}" pid="4" name="LastSaved">
    <vt:filetime>2020-12-06T00:00:00Z</vt:filetime>
  </property>
</Properties>
</file>